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59" r:id="rId4"/>
    <p:sldId id="262" r:id="rId5"/>
    <p:sldId id="261" r:id="rId6"/>
    <p:sldId id="60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544" r:id="rId15"/>
    <p:sldId id="272" r:id="rId16"/>
    <p:sldId id="273" r:id="rId17"/>
    <p:sldId id="274" r:id="rId18"/>
    <p:sldId id="529" r:id="rId19"/>
    <p:sldId id="54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600" r:id="rId76"/>
    <p:sldId id="333" r:id="rId77"/>
    <p:sldId id="334" r:id="rId7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Klockow" initials="BK" lastIdx="1" clrIdx="0">
    <p:extLst>
      <p:ext uri="{19B8F6BF-5375-455C-9EA6-DF929625EA0E}">
        <p15:presenceInfo xmlns:p15="http://schemas.microsoft.com/office/powerpoint/2012/main" userId="6a622fc230f5af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30T18:26:20.056" idx="1">
    <p:pos x="7017" y="107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115D2-4E89-400F-AF23-4B697E4D1533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84D4B-A74A-40AE-BF70-DA5726D6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Use 60ml and 10ml syringe to demonstrate mechanical advantage.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7BA07-A389-EB45-B4F8-EF4DC4CD0C2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6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84D4B-A74A-40AE-BF70-DA5726D6A63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84D4B-A74A-40AE-BF70-DA5726D6A63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2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48399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9144000" y="0"/>
                </a:moveTo>
                <a:lnTo>
                  <a:pt x="0" y="0"/>
                </a:lnTo>
                <a:lnTo>
                  <a:pt x="0" y="609599"/>
                </a:lnTo>
                <a:lnTo>
                  <a:pt x="9144000" y="609599"/>
                </a:lnTo>
                <a:lnTo>
                  <a:pt x="9144000" y="0"/>
                </a:lnTo>
                <a:close/>
              </a:path>
            </a:pathLst>
          </a:custGeom>
          <a:solidFill>
            <a:srgbClr val="306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6781036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87"/>
                </a:lnTo>
              </a:path>
            </a:pathLst>
          </a:custGeom>
          <a:ln w="25908">
            <a:solidFill>
              <a:srgbClr val="F0D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2620" y="161544"/>
            <a:ext cx="1508759" cy="59131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599" y="76200"/>
            <a:ext cx="1676400" cy="67665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7315" y="0"/>
            <a:ext cx="4849367" cy="685799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036" y="1143000"/>
            <a:ext cx="7490459" cy="23652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2941" y="1607946"/>
            <a:ext cx="597217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65757" y="3807028"/>
            <a:ext cx="511048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 dirty="0"/>
              <a:t>Fluid Power Workshop Day 31</a:t>
            </a:r>
            <a:r>
              <a:rPr lang="en-US" baseline="30000" dirty="0"/>
              <a:t>st</a:t>
            </a:r>
            <a:r>
              <a:rPr lang="en-US" dirty="0"/>
              <a:t> January 2025</a:t>
            </a:r>
            <a:endParaRPr lang="en-US"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 dirty="0"/>
              <a:t>Fluid Power Workshop Day 31</a:t>
            </a:r>
            <a:r>
              <a:rPr lang="en-US" baseline="30000" dirty="0"/>
              <a:t>st</a:t>
            </a:r>
            <a:r>
              <a:rPr lang="en-US" dirty="0"/>
              <a:t> January 2025</a:t>
            </a:r>
            <a:endParaRPr lang="en-US"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7542" y="2189429"/>
            <a:ext cx="3621404" cy="3562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49495" y="2113940"/>
            <a:ext cx="3974465" cy="370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 dirty="0"/>
              <a:t>Fluid Power Workshop Day 31</a:t>
            </a:r>
            <a:r>
              <a:rPr lang="en-US" baseline="30000" dirty="0"/>
              <a:t>st</a:t>
            </a:r>
            <a:r>
              <a:rPr lang="en-US" dirty="0"/>
              <a:t> January 2025</a:t>
            </a:r>
            <a:endParaRPr lang="en-US"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 dirty="0"/>
              <a:t>Fluid Power Workshop Day 31</a:t>
            </a:r>
            <a:r>
              <a:rPr lang="en-US" baseline="30000" dirty="0"/>
              <a:t>st</a:t>
            </a:r>
            <a:r>
              <a:rPr lang="en-US" dirty="0"/>
              <a:t> January 2025</a:t>
            </a:r>
            <a:endParaRPr lang="en-US"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 dirty="0"/>
              <a:t>Fluid Power Workshop Day 31</a:t>
            </a:r>
            <a:r>
              <a:rPr lang="en-US" baseline="30000" dirty="0"/>
              <a:t>st</a:t>
            </a:r>
            <a:r>
              <a:rPr lang="en-US" dirty="0"/>
              <a:t> January 2025</a:t>
            </a:r>
            <a:endParaRPr lang="en-US"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642228" y="6312636"/>
            <a:ext cx="2174875" cy="218008"/>
          </a:xfrm>
        </p:spPr>
        <p:txBody>
          <a:bodyPr lIns="0" tIns="0" rIns="0" bIns="0"/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48399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9144000" y="0"/>
                </a:moveTo>
                <a:lnTo>
                  <a:pt x="0" y="0"/>
                </a:lnTo>
                <a:lnTo>
                  <a:pt x="0" y="609599"/>
                </a:lnTo>
                <a:lnTo>
                  <a:pt x="9144000" y="609599"/>
                </a:lnTo>
                <a:lnTo>
                  <a:pt x="9144000" y="0"/>
                </a:lnTo>
                <a:close/>
              </a:path>
            </a:pathLst>
          </a:custGeom>
          <a:solidFill>
            <a:srgbClr val="306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6781036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87"/>
                </a:lnTo>
              </a:path>
            </a:pathLst>
          </a:custGeom>
          <a:ln w="25908">
            <a:solidFill>
              <a:srgbClr val="F0D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12620" y="161544"/>
            <a:ext cx="1508759" cy="59131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2600" y="76200"/>
            <a:ext cx="1676400" cy="676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239977"/>
            <a:ext cx="8986520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2117572"/>
            <a:ext cx="7724775" cy="362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 dirty="0"/>
              <a:t>Fluid Power Workshop Day 31</a:t>
            </a:r>
            <a:r>
              <a:rPr lang="en-US" baseline="30000" dirty="0"/>
              <a:t>st</a:t>
            </a:r>
            <a:r>
              <a:rPr lang="en-US" dirty="0"/>
              <a:t> January 2025</a:t>
            </a:r>
            <a:endParaRPr lang="en-US"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42228" y="6312636"/>
            <a:ext cx="2174875" cy="218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0F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730"/>
              </a:lnSpc>
            </a:pPr>
            <a:r>
              <a:rPr dirty="0"/>
              <a:t>Fluid</a:t>
            </a:r>
            <a:r>
              <a:rPr spc="-40" dirty="0"/>
              <a:t> </a:t>
            </a:r>
            <a:r>
              <a:rPr dirty="0"/>
              <a:t>Power</a:t>
            </a:r>
            <a:r>
              <a:rPr spc="5" dirty="0"/>
              <a:t> </a:t>
            </a:r>
            <a:r>
              <a:rPr spc="-15" dirty="0"/>
              <a:t>C</a:t>
            </a:r>
            <a:r>
              <a:rPr spc="-10" dirty="0"/>
              <a:t>halle</a:t>
            </a:r>
            <a:r>
              <a:rPr spc="-520" dirty="0"/>
              <a:t>n</a:t>
            </a:r>
            <a:r>
              <a:rPr sz="2700" spc="-750" baseline="-33950" dirty="0">
                <a:solidFill>
                  <a:srgbClr val="000000"/>
                </a:solidFill>
              </a:rPr>
              <a:t>7</a:t>
            </a:r>
            <a:r>
              <a:rPr sz="1400" spc="-305" dirty="0"/>
              <a:t>g</a:t>
            </a:r>
            <a:endParaRPr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t.org/fluid-power-a-force-for-change/watch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5.jp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0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70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oMe40JSsw4" TargetMode="External"/><Relationship Id="rId5" Type="http://schemas.openxmlformats.org/officeDocument/2006/relationships/hyperlink" Target="https://www.youtube.com/watch?v=oE11dBG7CBI" TargetMode="External"/><Relationship Id="rId4" Type="http://schemas.openxmlformats.org/officeDocument/2006/relationships/image" Target="../media/image112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nfpahub.com/fpc/resources/%23!/event/25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g"/><Relationship Id="rId5" Type="http://schemas.openxmlformats.org/officeDocument/2006/relationships/image" Target="../media/image123.jpg"/><Relationship Id="rId4" Type="http://schemas.openxmlformats.org/officeDocument/2006/relationships/image" Target="../media/image1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g"/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129.png"/><Relationship Id="rId9" Type="http://schemas.openxmlformats.org/officeDocument/2006/relationships/image" Target="../media/image1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882396"/>
            <a:ext cx="9170035" cy="2286000"/>
            <a:chOff x="-12191" y="882396"/>
            <a:chExt cx="9170035" cy="2286000"/>
          </a:xfrm>
        </p:grpSpPr>
        <p:sp>
          <p:nvSpPr>
            <p:cNvPr id="3" name="object 3"/>
            <p:cNvSpPr/>
            <p:nvPr/>
          </p:nvSpPr>
          <p:spPr>
            <a:xfrm>
              <a:off x="0" y="882396"/>
              <a:ext cx="9144000" cy="2286000"/>
            </a:xfrm>
            <a:custGeom>
              <a:avLst/>
              <a:gdLst/>
              <a:ahLst/>
              <a:cxnLst/>
              <a:rect l="l" t="t" r="r" b="b"/>
              <a:pathLst>
                <a:path w="9144000" h="2286000">
                  <a:moveTo>
                    <a:pt x="9144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9144000" y="2286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9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3092958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5">
                  <a:moveTo>
                    <a:pt x="0" y="0"/>
                  </a:moveTo>
                  <a:lnTo>
                    <a:pt x="9144000" y="1650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7911"/>
            <a:ext cx="1940052" cy="75895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437376" y="609600"/>
            <a:ext cx="2706623" cy="3604259"/>
            <a:chOff x="6437376" y="609600"/>
            <a:chExt cx="2706623" cy="360425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7376" y="682751"/>
              <a:ext cx="2706623" cy="35311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0716" y="609600"/>
              <a:ext cx="2625851" cy="34290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8739" y="1239977"/>
            <a:ext cx="898652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dirty="0">
                <a:solidFill>
                  <a:srgbClr val="B0FD12"/>
                </a:solidFill>
              </a:rPr>
              <a:t>Fluid</a:t>
            </a:r>
            <a:r>
              <a:rPr sz="3000" spc="-35" dirty="0">
                <a:solidFill>
                  <a:srgbClr val="B0FD12"/>
                </a:solidFill>
              </a:rPr>
              <a:t> </a:t>
            </a:r>
            <a:r>
              <a:rPr sz="3000" dirty="0">
                <a:solidFill>
                  <a:srgbClr val="B0FD12"/>
                </a:solidFill>
              </a:rPr>
              <a:t>Power</a:t>
            </a:r>
            <a:r>
              <a:rPr sz="3000" spc="-30" dirty="0">
                <a:solidFill>
                  <a:srgbClr val="B0FD12"/>
                </a:solidFill>
              </a:rPr>
              <a:t> </a:t>
            </a:r>
            <a:r>
              <a:rPr sz="3000" spc="-10" dirty="0">
                <a:solidFill>
                  <a:srgbClr val="B0FD12"/>
                </a:solidFill>
              </a:rPr>
              <a:t>Challenge:</a:t>
            </a:r>
            <a:endParaRPr sz="3000" dirty="0"/>
          </a:p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B0FD12"/>
                </a:solidFill>
              </a:rPr>
              <a:t>Workshop</a:t>
            </a:r>
            <a:r>
              <a:rPr sz="3000" spc="-45" dirty="0">
                <a:solidFill>
                  <a:srgbClr val="B0FD12"/>
                </a:solidFill>
              </a:rPr>
              <a:t> </a:t>
            </a:r>
            <a:r>
              <a:rPr sz="3000" dirty="0">
                <a:solidFill>
                  <a:srgbClr val="B0FD12"/>
                </a:solidFill>
              </a:rPr>
              <a:t>Day</a:t>
            </a:r>
            <a:r>
              <a:rPr sz="3000" spc="-15" dirty="0">
                <a:solidFill>
                  <a:srgbClr val="B0FD12"/>
                </a:solidFill>
              </a:rPr>
              <a:t> </a:t>
            </a:r>
            <a:r>
              <a:rPr sz="3000" dirty="0">
                <a:solidFill>
                  <a:srgbClr val="B0FD12"/>
                </a:solidFill>
              </a:rPr>
              <a:t>–</a:t>
            </a:r>
            <a:r>
              <a:rPr sz="3000" spc="-15" dirty="0">
                <a:solidFill>
                  <a:srgbClr val="B0FD12"/>
                </a:solidFill>
              </a:rPr>
              <a:t> </a:t>
            </a:r>
            <a:r>
              <a:rPr lang="en-US" sz="3000" spc="-15" dirty="0">
                <a:solidFill>
                  <a:srgbClr val="B0FD12"/>
                </a:solidFill>
              </a:rPr>
              <a:t>January</a:t>
            </a:r>
            <a:r>
              <a:rPr sz="3000" spc="-40" dirty="0">
                <a:solidFill>
                  <a:srgbClr val="B0FD12"/>
                </a:solidFill>
              </a:rPr>
              <a:t> </a:t>
            </a:r>
            <a:r>
              <a:rPr lang="en-US" sz="3000" spc="-40" dirty="0">
                <a:solidFill>
                  <a:srgbClr val="B0FD12"/>
                </a:solidFill>
              </a:rPr>
              <a:t>31st</a:t>
            </a:r>
            <a:r>
              <a:rPr sz="3000" dirty="0">
                <a:solidFill>
                  <a:srgbClr val="B0FD12"/>
                </a:solidFill>
              </a:rPr>
              <a:t>,</a:t>
            </a:r>
            <a:r>
              <a:rPr sz="3000" spc="-15" dirty="0">
                <a:solidFill>
                  <a:srgbClr val="B0FD12"/>
                </a:solidFill>
              </a:rPr>
              <a:t> </a:t>
            </a:r>
            <a:r>
              <a:rPr sz="3000" spc="-20" dirty="0">
                <a:solidFill>
                  <a:srgbClr val="B0FD12"/>
                </a:solidFill>
              </a:rPr>
              <a:t>202</a:t>
            </a:r>
            <a:r>
              <a:rPr lang="en-US" sz="3000" spc="-20" dirty="0">
                <a:solidFill>
                  <a:srgbClr val="B0FD12"/>
                </a:solidFill>
              </a:rPr>
              <a:t>5</a:t>
            </a:r>
            <a:endParaRPr sz="3000" dirty="0"/>
          </a:p>
        </p:txBody>
      </p:sp>
      <p:sp>
        <p:nvSpPr>
          <p:cNvPr id="12" name="object 12"/>
          <p:cNvSpPr txBox="1"/>
          <p:nvPr/>
        </p:nvSpPr>
        <p:spPr>
          <a:xfrm>
            <a:off x="392074" y="3333115"/>
            <a:ext cx="59296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Black"/>
                <a:cs typeface="Arial Black"/>
              </a:rPr>
              <a:t>Please</a:t>
            </a:r>
            <a:r>
              <a:rPr sz="2400" spc="-3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come</a:t>
            </a:r>
            <a:r>
              <a:rPr sz="2400" spc="-2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in,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locate</a:t>
            </a:r>
            <a:r>
              <a:rPr sz="2400" spc="-3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your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table </a:t>
            </a:r>
            <a:r>
              <a:rPr sz="2400" dirty="0">
                <a:latin typeface="Arial Black"/>
                <a:cs typeface="Arial Black"/>
              </a:rPr>
              <a:t>and</a:t>
            </a:r>
            <a:r>
              <a:rPr sz="2400" spc="-4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have</a:t>
            </a:r>
            <a:r>
              <a:rPr sz="2400" spc="-4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a</a:t>
            </a:r>
            <a:r>
              <a:rPr sz="2400" spc="-45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seat.</a:t>
            </a:r>
            <a:endParaRPr sz="2400">
              <a:latin typeface="Arial Black"/>
              <a:cs typeface="Arial Black"/>
            </a:endParaRPr>
          </a:p>
          <a:p>
            <a:pPr marL="354965" marR="28003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 Black"/>
                <a:cs typeface="Arial Black"/>
              </a:rPr>
              <a:t>DO</a:t>
            </a:r>
            <a:r>
              <a:rPr sz="2400" spc="-3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NOT</a:t>
            </a:r>
            <a:r>
              <a:rPr sz="2400" spc="-5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open</a:t>
            </a:r>
            <a:r>
              <a:rPr sz="2400" spc="-3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the</a:t>
            </a:r>
            <a:r>
              <a:rPr sz="2400" spc="-4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boxes</a:t>
            </a:r>
            <a:r>
              <a:rPr sz="2400" spc="-4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on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your </a:t>
            </a:r>
            <a:r>
              <a:rPr sz="2400" dirty="0">
                <a:latin typeface="Arial Black"/>
                <a:cs typeface="Arial Black"/>
              </a:rPr>
              <a:t>table,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we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will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do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this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together.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1289" y="5001286"/>
            <a:ext cx="1714159" cy="8919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8552" y="5265223"/>
            <a:ext cx="2174327" cy="60727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89928" y="5068488"/>
            <a:ext cx="2306437" cy="7575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0F4D16A-7F71-F250-7588-4F8ECCC6D320}"/>
              </a:ext>
            </a:extLst>
          </p:cNvPr>
          <p:cNvSpPr/>
          <p:nvPr/>
        </p:nvSpPr>
        <p:spPr>
          <a:xfrm rot="20436877">
            <a:off x="6800332" y="1327900"/>
            <a:ext cx="19287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8th</a:t>
            </a:r>
          </a:p>
          <a:p>
            <a:pPr algn="ctr"/>
            <a:r>
              <a:rPr lang="en-US" sz="3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Annual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FDB371-2E84-C710-8FB5-081B0515E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51" y="5050987"/>
            <a:ext cx="1961822" cy="82151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6A458-6155-9CAA-9F30-E2C17C2C93D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09F5C95-F2CC-EB92-618D-4F278539A07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lang="en-US"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051052"/>
            <a:ext cx="74015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9965" algn="l"/>
                <a:tab pos="3654425" algn="l"/>
                <a:tab pos="4631055" algn="l"/>
              </a:tabLst>
            </a:pPr>
            <a:r>
              <a:rPr spc="545" dirty="0">
                <a:solidFill>
                  <a:srgbClr val="00AF50"/>
                </a:solidFill>
              </a:rPr>
              <a:t>THE</a:t>
            </a:r>
            <a:r>
              <a:rPr dirty="0">
                <a:solidFill>
                  <a:srgbClr val="00AF50"/>
                </a:solidFill>
              </a:rPr>
              <a:t>	</a:t>
            </a:r>
            <a:r>
              <a:rPr spc="660" dirty="0">
                <a:solidFill>
                  <a:srgbClr val="00AF50"/>
                </a:solidFill>
              </a:rPr>
              <a:t>WORKSHOP</a:t>
            </a:r>
            <a:r>
              <a:rPr dirty="0">
                <a:solidFill>
                  <a:srgbClr val="00AF50"/>
                </a:solidFill>
              </a:rPr>
              <a:t>	</a:t>
            </a:r>
            <a:r>
              <a:rPr spc="500" dirty="0">
                <a:solidFill>
                  <a:srgbClr val="00AF50"/>
                </a:solidFill>
              </a:rPr>
              <a:t>DAY</a:t>
            </a:r>
            <a:r>
              <a:rPr dirty="0">
                <a:solidFill>
                  <a:srgbClr val="00AF50"/>
                </a:solidFill>
              </a:rPr>
              <a:t>	</a:t>
            </a:r>
            <a:r>
              <a:rPr spc="550" dirty="0">
                <a:solidFill>
                  <a:srgbClr val="00AF50"/>
                </a:solidFill>
              </a:rPr>
              <a:t>OBJECTIVES</a:t>
            </a:r>
            <a:r>
              <a:rPr sz="1800" spc="550" dirty="0">
                <a:solidFill>
                  <a:srgbClr val="000000"/>
                </a:solidFill>
              </a:rPr>
              <a:t>: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1645157"/>
            <a:ext cx="6144260" cy="419089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students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will: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Complete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Pre-</a:t>
            </a:r>
            <a:r>
              <a:rPr lang="en-US" spc="-20" dirty="0">
                <a:latin typeface="Arial"/>
                <a:cs typeface="Arial"/>
              </a:rPr>
              <a:t>Survey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Watch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video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learn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fluid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power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Explore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materials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Use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Lifter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Rotating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Kits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introduced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Made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aware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importance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Portfolio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Be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encouraged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questions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regarding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Understand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what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</a:t>
            </a:r>
            <a:endParaRPr sz="1800" dirty="0">
              <a:latin typeface="Arial"/>
              <a:cs typeface="Arial"/>
            </a:endParaRPr>
          </a:p>
          <a:p>
            <a:pPr marL="267335" indent="-25527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7970" algn="l"/>
              </a:tabLst>
            </a:pPr>
            <a:r>
              <a:rPr sz="1800" dirty="0">
                <a:latin typeface="Arial"/>
                <a:cs typeface="Arial"/>
              </a:rPr>
              <a:t>Know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what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3490" y="2064841"/>
            <a:ext cx="703960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0" marR="5080" indent="-2210435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000000"/>
                </a:solidFill>
              </a:rPr>
              <a:t>Discovering</a:t>
            </a:r>
            <a:r>
              <a:rPr sz="7200" spc="-30" dirty="0">
                <a:solidFill>
                  <a:srgbClr val="000000"/>
                </a:solidFill>
              </a:rPr>
              <a:t> </a:t>
            </a:r>
            <a:r>
              <a:rPr sz="7200" spc="-10" dirty="0">
                <a:solidFill>
                  <a:srgbClr val="000000"/>
                </a:solidFill>
              </a:rPr>
              <a:t>Fluid Power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" y="3121151"/>
            <a:ext cx="2632710" cy="17564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47822" y="4615703"/>
            <a:ext cx="2736215" cy="105981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3200" dirty="0">
                <a:latin typeface="Arial"/>
                <a:cs typeface="Arial"/>
              </a:rPr>
              <a:t>Video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link: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4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A-Force-</a:t>
            </a:r>
            <a:r>
              <a:rPr sz="2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for-</a:t>
            </a:r>
            <a:r>
              <a:rPr sz="24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Change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6835" y="3235451"/>
            <a:ext cx="2628900" cy="17526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064" y="2064841"/>
            <a:ext cx="58178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100"/>
              </a:spcBef>
              <a:tabLst>
                <a:tab pos="2730500" algn="l"/>
              </a:tabLst>
            </a:pPr>
            <a:r>
              <a:rPr sz="7200" dirty="0">
                <a:solidFill>
                  <a:srgbClr val="000000"/>
                </a:solidFill>
              </a:rPr>
              <a:t>Introduction</a:t>
            </a:r>
            <a:r>
              <a:rPr sz="7200" spc="-75" dirty="0">
                <a:solidFill>
                  <a:srgbClr val="000000"/>
                </a:solidFill>
              </a:rPr>
              <a:t> </a:t>
            </a:r>
            <a:r>
              <a:rPr sz="7200" spc="-25" dirty="0">
                <a:solidFill>
                  <a:srgbClr val="000000"/>
                </a:solidFill>
              </a:rPr>
              <a:t>to </a:t>
            </a:r>
            <a:r>
              <a:rPr sz="7200" spc="-20" dirty="0">
                <a:solidFill>
                  <a:srgbClr val="000000"/>
                </a:solidFill>
              </a:rPr>
              <a:t>Fluid</a:t>
            </a:r>
            <a:r>
              <a:rPr sz="7200" dirty="0">
                <a:solidFill>
                  <a:srgbClr val="000000"/>
                </a:solidFill>
              </a:rPr>
              <a:t>	</a:t>
            </a:r>
            <a:r>
              <a:rPr sz="7200" spc="-10" dirty="0">
                <a:solidFill>
                  <a:srgbClr val="000000"/>
                </a:solidFill>
              </a:rPr>
              <a:t>Power</a:t>
            </a:r>
            <a:endParaRPr sz="7200"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731" y="993487"/>
            <a:ext cx="8130969" cy="24263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091" y="4419600"/>
            <a:ext cx="7743444" cy="10382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52209" y="5554167"/>
            <a:ext cx="17608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Merriam-</a:t>
            </a:r>
            <a:r>
              <a:rPr sz="1100" dirty="0">
                <a:latin typeface="Arial"/>
                <a:cs typeface="Arial"/>
              </a:rPr>
              <a:t>Webster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Dictionary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01837" y="5631411"/>
            <a:ext cx="2960360" cy="1020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>
                <a:solidFill>
                  <a:srgbClr val="006CDD"/>
                </a:solidFill>
                <a:latin typeface="+mj-lt"/>
                <a:ea typeface="+mj-ea"/>
                <a:cs typeface="+mj-cs"/>
              </a:rPr>
              <a:t>What is a Fluid?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0" y="1143000"/>
            <a:ext cx="1676400" cy="6858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Fluid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8400" y="2514600"/>
            <a:ext cx="1676400" cy="6858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Liquid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81600" y="2514600"/>
            <a:ext cx="1676400" cy="6858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Gas</a:t>
            </a:r>
          </a:p>
        </p:txBody>
      </p:sp>
      <p:sp>
        <p:nvSpPr>
          <p:cNvPr id="6" name="Down Arrow 5"/>
          <p:cNvSpPr/>
          <p:nvPr/>
        </p:nvSpPr>
        <p:spPr>
          <a:xfrm rot="1939762">
            <a:off x="3795238" y="2004081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9450169">
            <a:off x="4783028" y="2006539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00200" y="3886200"/>
            <a:ext cx="14478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Water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81400" y="3886200"/>
            <a:ext cx="7620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Oil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6800" y="3886200"/>
            <a:ext cx="8382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Air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8400" y="3886200"/>
            <a:ext cx="16764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Nitrogen</a:t>
            </a:r>
          </a:p>
        </p:txBody>
      </p:sp>
      <p:sp>
        <p:nvSpPr>
          <p:cNvPr id="12" name="Down Arrow 11"/>
          <p:cNvSpPr/>
          <p:nvPr/>
        </p:nvSpPr>
        <p:spPr>
          <a:xfrm rot="1833212">
            <a:off x="2347439" y="3299482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9458077">
            <a:off x="3341360" y="3295143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9359023">
            <a:off x="6160760" y="3344045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2010886">
            <a:off x="5250813" y="3351728"/>
            <a:ext cx="685800" cy="4572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47800" y="2362200"/>
            <a:ext cx="3124200" cy="25146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24400" y="2362200"/>
            <a:ext cx="3352800" cy="251460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97787" y="5029200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Hydraulics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0587" y="5029200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Pneumatics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978E834E-DD91-569A-C50A-4025B7272EE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33F6A396-6527-4898-2931-911986B51FD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3801" y="859993"/>
            <a:ext cx="2855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006CDD"/>
                </a:solidFill>
                <a:latin typeface="Microsoft Sans Serif"/>
                <a:cs typeface="Microsoft Sans Serif"/>
              </a:rPr>
              <a:t>Examples</a:t>
            </a:r>
            <a:r>
              <a:rPr sz="2400" spc="-20" dirty="0">
                <a:solidFill>
                  <a:srgbClr val="006CDD"/>
                </a:solidFill>
                <a:latin typeface="Microsoft Sans Serif"/>
                <a:cs typeface="Microsoft Sans Serif"/>
              </a:rPr>
              <a:t> </a:t>
            </a:r>
            <a:r>
              <a:rPr sz="2400" spc="-140" dirty="0">
                <a:solidFill>
                  <a:srgbClr val="006CDD"/>
                </a:solidFill>
                <a:latin typeface="Microsoft Sans Serif"/>
                <a:cs typeface="Microsoft Sans Serif"/>
              </a:rPr>
              <a:t>of</a:t>
            </a:r>
            <a:r>
              <a:rPr sz="2400" spc="-15" dirty="0">
                <a:solidFill>
                  <a:srgbClr val="006CDD"/>
                </a:solidFill>
                <a:latin typeface="Microsoft Sans Serif"/>
                <a:cs typeface="Microsoft Sans Serif"/>
              </a:rPr>
              <a:t> </a:t>
            </a:r>
            <a:r>
              <a:rPr sz="2400" spc="-165" dirty="0">
                <a:solidFill>
                  <a:srgbClr val="006CDD"/>
                </a:solidFill>
                <a:latin typeface="Microsoft Sans Serif"/>
                <a:cs typeface="Microsoft Sans Serif"/>
              </a:rPr>
              <a:t>Fluid</a:t>
            </a:r>
            <a:r>
              <a:rPr sz="2400" spc="-30" dirty="0">
                <a:solidFill>
                  <a:srgbClr val="006CDD"/>
                </a:solidFill>
                <a:latin typeface="Microsoft Sans Serif"/>
                <a:cs typeface="Microsoft Sans Serif"/>
              </a:rPr>
              <a:t> </a:t>
            </a:r>
            <a:r>
              <a:rPr sz="2400" spc="-200" dirty="0">
                <a:solidFill>
                  <a:srgbClr val="006CDD"/>
                </a:solidFill>
                <a:latin typeface="Microsoft Sans Serif"/>
                <a:cs typeface="Microsoft Sans Serif"/>
              </a:rPr>
              <a:t>Power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787400"/>
            <a:ext cx="1685925" cy="452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Hydraulics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1371600"/>
            <a:ext cx="1725636" cy="17800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303" y="3733800"/>
            <a:ext cx="2058428" cy="17693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0" y="3647471"/>
            <a:ext cx="2057400" cy="18114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1140" y="3178809"/>
            <a:ext cx="148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Airplane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Flaps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7810" y="3178809"/>
            <a:ext cx="1830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Automotive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Brake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4461" y="786129"/>
            <a:ext cx="188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Pneumatics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0200" y="1676400"/>
            <a:ext cx="1493520" cy="13243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6723" y="1676400"/>
            <a:ext cx="1751076" cy="1371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573395" y="3151454"/>
            <a:ext cx="1193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Dentist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Drill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5139" y="3151454"/>
            <a:ext cx="1560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Pneumatic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Drill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6400" y="3429000"/>
            <a:ext cx="1714500" cy="22860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5200" y="3733800"/>
            <a:ext cx="1805452" cy="161887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684389" y="5514543"/>
            <a:ext cx="915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Nail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Gun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06161" y="1372361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7200"/>
                </a:lnTo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2140" y="5514543"/>
            <a:ext cx="625729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  <a:tabLst>
                <a:tab pos="2327275" algn="l"/>
                <a:tab pos="5042535" algn="l"/>
              </a:tabLst>
            </a:pPr>
            <a:r>
              <a:rPr sz="1800" spc="-10" dirty="0">
                <a:latin typeface="Arial"/>
                <a:cs typeface="Arial"/>
              </a:rPr>
              <a:t>Excavator</a:t>
            </a:r>
            <a:r>
              <a:rPr sz="1800" dirty="0">
                <a:latin typeface="Arial"/>
                <a:cs typeface="Arial"/>
              </a:rPr>
              <a:t>	Hydraulic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Press</a:t>
            </a:r>
            <a:r>
              <a:rPr sz="1800" dirty="0">
                <a:latin typeface="Arial"/>
                <a:cs typeface="Arial"/>
              </a:rPr>
              <a:t>	Office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200" dirty="0">
                <a:latin typeface="Arial"/>
                <a:cs typeface="Arial"/>
              </a:rPr>
              <a:t>Advantage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disadvantage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each?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away is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power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source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each?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400" y="1447800"/>
            <a:ext cx="2133600" cy="1606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0175" y="1413510"/>
            <a:ext cx="3128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What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is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Pressure?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8408" y="1435608"/>
            <a:ext cx="7112634" cy="3448050"/>
            <a:chOff x="978408" y="1435608"/>
            <a:chExt cx="7112634" cy="3448050"/>
          </a:xfrm>
        </p:grpSpPr>
        <p:sp>
          <p:nvSpPr>
            <p:cNvPr id="4" name="object 4"/>
            <p:cNvSpPr/>
            <p:nvPr/>
          </p:nvSpPr>
          <p:spPr>
            <a:xfrm>
              <a:off x="991362" y="1448562"/>
              <a:ext cx="7086600" cy="3422015"/>
            </a:xfrm>
            <a:custGeom>
              <a:avLst/>
              <a:gdLst/>
              <a:ahLst/>
              <a:cxnLst/>
              <a:rect l="l" t="t" r="r" b="b"/>
              <a:pathLst>
                <a:path w="7086600" h="3422015">
                  <a:moveTo>
                    <a:pt x="4724400" y="1524000"/>
                  </a:moveTo>
                  <a:lnTo>
                    <a:pt x="4724400" y="2514600"/>
                  </a:lnTo>
                </a:path>
                <a:path w="7086600" h="3422015">
                  <a:moveTo>
                    <a:pt x="4724400" y="1524000"/>
                  </a:moveTo>
                  <a:lnTo>
                    <a:pt x="7086600" y="1524000"/>
                  </a:lnTo>
                </a:path>
                <a:path w="7086600" h="3422015">
                  <a:moveTo>
                    <a:pt x="7086600" y="1524000"/>
                  </a:moveTo>
                  <a:lnTo>
                    <a:pt x="7086600" y="3200400"/>
                  </a:lnTo>
                </a:path>
                <a:path w="7086600" h="3422015">
                  <a:moveTo>
                    <a:pt x="4724400" y="2971800"/>
                  </a:moveTo>
                  <a:lnTo>
                    <a:pt x="4724400" y="3200400"/>
                  </a:lnTo>
                </a:path>
                <a:path w="7086600" h="3422015">
                  <a:moveTo>
                    <a:pt x="4724400" y="3200400"/>
                  </a:moveTo>
                  <a:lnTo>
                    <a:pt x="7086600" y="3200400"/>
                  </a:lnTo>
                </a:path>
                <a:path w="7086600" h="3422015">
                  <a:moveTo>
                    <a:pt x="0" y="3200400"/>
                  </a:moveTo>
                  <a:lnTo>
                    <a:pt x="1066800" y="3200400"/>
                  </a:lnTo>
                </a:path>
                <a:path w="7086600" h="3422015">
                  <a:moveTo>
                    <a:pt x="1066800" y="2971800"/>
                  </a:moveTo>
                  <a:lnTo>
                    <a:pt x="1066800" y="3200400"/>
                  </a:lnTo>
                </a:path>
                <a:path w="7086600" h="3422015">
                  <a:moveTo>
                    <a:pt x="1066800" y="2981325"/>
                  </a:moveTo>
                  <a:lnTo>
                    <a:pt x="1097316" y="3004858"/>
                  </a:lnTo>
                  <a:lnTo>
                    <a:pt x="1128055" y="3028322"/>
                  </a:lnTo>
                  <a:lnTo>
                    <a:pt x="1159236" y="3051649"/>
                  </a:lnTo>
                  <a:lnTo>
                    <a:pt x="1191082" y="3074771"/>
                  </a:lnTo>
                  <a:lnTo>
                    <a:pt x="1223813" y="3097621"/>
                  </a:lnTo>
                  <a:lnTo>
                    <a:pt x="1257652" y="3120130"/>
                  </a:lnTo>
                  <a:lnTo>
                    <a:pt x="1292819" y="3142232"/>
                  </a:lnTo>
                  <a:lnTo>
                    <a:pt x="1329537" y="3163859"/>
                  </a:lnTo>
                  <a:lnTo>
                    <a:pt x="1368026" y="3184943"/>
                  </a:lnTo>
                  <a:lnTo>
                    <a:pt x="1408509" y="3205416"/>
                  </a:lnTo>
                  <a:lnTo>
                    <a:pt x="1451206" y="3225211"/>
                  </a:lnTo>
                  <a:lnTo>
                    <a:pt x="1496339" y="3244260"/>
                  </a:lnTo>
                  <a:lnTo>
                    <a:pt x="1544129" y="3262496"/>
                  </a:lnTo>
                  <a:lnTo>
                    <a:pt x="1594799" y="3279851"/>
                  </a:lnTo>
                  <a:lnTo>
                    <a:pt x="1648569" y="3296257"/>
                  </a:lnTo>
                  <a:lnTo>
                    <a:pt x="1705660" y="3311646"/>
                  </a:lnTo>
                  <a:lnTo>
                    <a:pt x="1766295" y="3325952"/>
                  </a:lnTo>
                  <a:lnTo>
                    <a:pt x="1830695" y="3339106"/>
                  </a:lnTo>
                  <a:lnTo>
                    <a:pt x="1899081" y="3351041"/>
                  </a:lnTo>
                  <a:lnTo>
                    <a:pt x="1971675" y="3361690"/>
                  </a:lnTo>
                  <a:lnTo>
                    <a:pt x="2048971" y="3371091"/>
                  </a:lnTo>
                  <a:lnTo>
                    <a:pt x="2090710" y="3375521"/>
                  </a:lnTo>
                  <a:lnTo>
                    <a:pt x="2134360" y="3379766"/>
                  </a:lnTo>
                  <a:lnTo>
                    <a:pt x="2179807" y="3383824"/>
                  </a:lnTo>
                  <a:lnTo>
                    <a:pt x="2226937" y="3387692"/>
                  </a:lnTo>
                  <a:lnTo>
                    <a:pt x="2275638" y="3391366"/>
                  </a:lnTo>
                  <a:lnTo>
                    <a:pt x="2325796" y="3394844"/>
                  </a:lnTo>
                  <a:lnTo>
                    <a:pt x="2377299" y="3398124"/>
                  </a:lnTo>
                  <a:lnTo>
                    <a:pt x="2430032" y="3401201"/>
                  </a:lnTo>
                  <a:lnTo>
                    <a:pt x="2483883" y="3404074"/>
                  </a:lnTo>
                  <a:lnTo>
                    <a:pt x="2538738" y="3406739"/>
                  </a:lnTo>
                  <a:lnTo>
                    <a:pt x="2594485" y="3409193"/>
                  </a:lnTo>
                  <a:lnTo>
                    <a:pt x="2651010" y="3411435"/>
                  </a:lnTo>
                  <a:lnTo>
                    <a:pt x="2708199" y="3413460"/>
                  </a:lnTo>
                  <a:lnTo>
                    <a:pt x="2765941" y="3415265"/>
                  </a:lnTo>
                  <a:lnTo>
                    <a:pt x="2824121" y="3416849"/>
                  </a:lnTo>
                  <a:lnTo>
                    <a:pt x="2882626" y="3418208"/>
                  </a:lnTo>
                  <a:lnTo>
                    <a:pt x="2941343" y="3419339"/>
                  </a:lnTo>
                  <a:lnTo>
                    <a:pt x="3000159" y="3420239"/>
                  </a:lnTo>
                  <a:lnTo>
                    <a:pt x="3058961" y="3420906"/>
                  </a:lnTo>
                  <a:lnTo>
                    <a:pt x="3117635" y="3421336"/>
                  </a:lnTo>
                  <a:lnTo>
                    <a:pt x="3176068" y="3421526"/>
                  </a:lnTo>
                  <a:lnTo>
                    <a:pt x="3234148" y="3421475"/>
                  </a:lnTo>
                  <a:lnTo>
                    <a:pt x="3291760" y="3421178"/>
                  </a:lnTo>
                  <a:lnTo>
                    <a:pt x="3348792" y="3420634"/>
                  </a:lnTo>
                  <a:lnTo>
                    <a:pt x="3405130" y="3419838"/>
                  </a:lnTo>
                  <a:lnTo>
                    <a:pt x="3460662" y="3418789"/>
                  </a:lnTo>
                  <a:lnTo>
                    <a:pt x="3515274" y="3417483"/>
                  </a:lnTo>
                  <a:lnTo>
                    <a:pt x="3568852" y="3415917"/>
                  </a:lnTo>
                  <a:lnTo>
                    <a:pt x="3621284" y="3414089"/>
                  </a:lnTo>
                  <a:lnTo>
                    <a:pt x="3672457" y="3411996"/>
                  </a:lnTo>
                  <a:lnTo>
                    <a:pt x="3722256" y="3409634"/>
                  </a:lnTo>
                  <a:lnTo>
                    <a:pt x="3770570" y="3407002"/>
                  </a:lnTo>
                  <a:lnTo>
                    <a:pt x="3817285" y="3404095"/>
                  </a:lnTo>
                  <a:lnTo>
                    <a:pt x="3862287" y="3400911"/>
                  </a:lnTo>
                  <a:lnTo>
                    <a:pt x="3905463" y="3397448"/>
                  </a:lnTo>
                  <a:lnTo>
                    <a:pt x="3946701" y="3393702"/>
                  </a:lnTo>
                  <a:lnTo>
                    <a:pt x="3985887" y="3389671"/>
                  </a:lnTo>
                  <a:lnTo>
                    <a:pt x="4057650" y="3380740"/>
                  </a:lnTo>
                  <a:lnTo>
                    <a:pt x="4130499" y="3368318"/>
                  </a:lnTo>
                  <a:lnTo>
                    <a:pt x="4196473" y="3352910"/>
                  </a:lnTo>
                  <a:lnTo>
                    <a:pt x="4256069" y="3334846"/>
                  </a:lnTo>
                  <a:lnTo>
                    <a:pt x="4309789" y="3314461"/>
                  </a:lnTo>
                  <a:lnTo>
                    <a:pt x="4358131" y="3292087"/>
                  </a:lnTo>
                  <a:lnTo>
                    <a:pt x="4401594" y="3268058"/>
                  </a:lnTo>
                  <a:lnTo>
                    <a:pt x="4440678" y="3242706"/>
                  </a:lnTo>
                  <a:lnTo>
                    <a:pt x="4475882" y="3216364"/>
                  </a:lnTo>
                  <a:lnTo>
                    <a:pt x="4507706" y="3189366"/>
                  </a:lnTo>
                  <a:lnTo>
                    <a:pt x="4536649" y="3162045"/>
                  </a:lnTo>
                  <a:lnTo>
                    <a:pt x="4587889" y="3107765"/>
                  </a:lnTo>
                  <a:lnTo>
                    <a:pt x="4611185" y="3081472"/>
                  </a:lnTo>
                  <a:lnTo>
                    <a:pt x="4633597" y="3056187"/>
                  </a:lnTo>
                  <a:lnTo>
                    <a:pt x="4655625" y="3032245"/>
                  </a:lnTo>
                  <a:lnTo>
                    <a:pt x="4677769" y="3009978"/>
                  </a:lnTo>
                  <a:lnTo>
                    <a:pt x="4700527" y="2989718"/>
                  </a:lnTo>
                  <a:lnTo>
                    <a:pt x="4724400" y="2971800"/>
                  </a:lnTo>
                </a:path>
                <a:path w="7086600" h="3422015">
                  <a:moveTo>
                    <a:pt x="1066800" y="2524125"/>
                  </a:moveTo>
                  <a:lnTo>
                    <a:pt x="1097316" y="2547658"/>
                  </a:lnTo>
                  <a:lnTo>
                    <a:pt x="1128055" y="2571122"/>
                  </a:lnTo>
                  <a:lnTo>
                    <a:pt x="1159236" y="2594449"/>
                  </a:lnTo>
                  <a:lnTo>
                    <a:pt x="1191082" y="2617571"/>
                  </a:lnTo>
                  <a:lnTo>
                    <a:pt x="1223813" y="2640421"/>
                  </a:lnTo>
                  <a:lnTo>
                    <a:pt x="1257652" y="2662930"/>
                  </a:lnTo>
                  <a:lnTo>
                    <a:pt x="1292819" y="2685032"/>
                  </a:lnTo>
                  <a:lnTo>
                    <a:pt x="1329537" y="2706659"/>
                  </a:lnTo>
                  <a:lnTo>
                    <a:pt x="1368026" y="2727743"/>
                  </a:lnTo>
                  <a:lnTo>
                    <a:pt x="1408509" y="2748216"/>
                  </a:lnTo>
                  <a:lnTo>
                    <a:pt x="1451206" y="2768011"/>
                  </a:lnTo>
                  <a:lnTo>
                    <a:pt x="1496339" y="2787060"/>
                  </a:lnTo>
                  <a:lnTo>
                    <a:pt x="1544129" y="2805296"/>
                  </a:lnTo>
                  <a:lnTo>
                    <a:pt x="1594799" y="2822651"/>
                  </a:lnTo>
                  <a:lnTo>
                    <a:pt x="1648569" y="2839057"/>
                  </a:lnTo>
                  <a:lnTo>
                    <a:pt x="1705660" y="2854446"/>
                  </a:lnTo>
                  <a:lnTo>
                    <a:pt x="1766295" y="2868752"/>
                  </a:lnTo>
                  <a:lnTo>
                    <a:pt x="1830695" y="2881906"/>
                  </a:lnTo>
                  <a:lnTo>
                    <a:pt x="1899081" y="2893841"/>
                  </a:lnTo>
                  <a:lnTo>
                    <a:pt x="1971675" y="2904490"/>
                  </a:lnTo>
                  <a:lnTo>
                    <a:pt x="2048971" y="2913891"/>
                  </a:lnTo>
                  <a:lnTo>
                    <a:pt x="2090710" y="2918321"/>
                  </a:lnTo>
                  <a:lnTo>
                    <a:pt x="2134360" y="2922566"/>
                  </a:lnTo>
                  <a:lnTo>
                    <a:pt x="2179807" y="2926624"/>
                  </a:lnTo>
                  <a:lnTo>
                    <a:pt x="2226937" y="2930492"/>
                  </a:lnTo>
                  <a:lnTo>
                    <a:pt x="2275638" y="2934166"/>
                  </a:lnTo>
                  <a:lnTo>
                    <a:pt x="2325796" y="2937644"/>
                  </a:lnTo>
                  <a:lnTo>
                    <a:pt x="2377299" y="2940924"/>
                  </a:lnTo>
                  <a:lnTo>
                    <a:pt x="2430032" y="2944001"/>
                  </a:lnTo>
                  <a:lnTo>
                    <a:pt x="2483883" y="2946874"/>
                  </a:lnTo>
                  <a:lnTo>
                    <a:pt x="2538738" y="2949539"/>
                  </a:lnTo>
                  <a:lnTo>
                    <a:pt x="2594485" y="2951993"/>
                  </a:lnTo>
                  <a:lnTo>
                    <a:pt x="2651010" y="2954235"/>
                  </a:lnTo>
                  <a:lnTo>
                    <a:pt x="2708199" y="2956260"/>
                  </a:lnTo>
                  <a:lnTo>
                    <a:pt x="2765941" y="2958065"/>
                  </a:lnTo>
                  <a:lnTo>
                    <a:pt x="2824121" y="2959649"/>
                  </a:lnTo>
                  <a:lnTo>
                    <a:pt x="2882626" y="2961008"/>
                  </a:lnTo>
                  <a:lnTo>
                    <a:pt x="2941343" y="2962139"/>
                  </a:lnTo>
                  <a:lnTo>
                    <a:pt x="3000159" y="2963039"/>
                  </a:lnTo>
                  <a:lnTo>
                    <a:pt x="3058961" y="2963706"/>
                  </a:lnTo>
                  <a:lnTo>
                    <a:pt x="3117635" y="2964136"/>
                  </a:lnTo>
                  <a:lnTo>
                    <a:pt x="3176068" y="2964326"/>
                  </a:lnTo>
                  <a:lnTo>
                    <a:pt x="3234148" y="2964275"/>
                  </a:lnTo>
                  <a:lnTo>
                    <a:pt x="3291760" y="2963978"/>
                  </a:lnTo>
                  <a:lnTo>
                    <a:pt x="3348792" y="2963434"/>
                  </a:lnTo>
                  <a:lnTo>
                    <a:pt x="3405130" y="2962638"/>
                  </a:lnTo>
                  <a:lnTo>
                    <a:pt x="3460662" y="2961589"/>
                  </a:lnTo>
                  <a:lnTo>
                    <a:pt x="3515274" y="2960283"/>
                  </a:lnTo>
                  <a:lnTo>
                    <a:pt x="3568852" y="2958717"/>
                  </a:lnTo>
                  <a:lnTo>
                    <a:pt x="3621284" y="2956889"/>
                  </a:lnTo>
                  <a:lnTo>
                    <a:pt x="3672457" y="2954796"/>
                  </a:lnTo>
                  <a:lnTo>
                    <a:pt x="3722256" y="2952434"/>
                  </a:lnTo>
                  <a:lnTo>
                    <a:pt x="3770570" y="2949802"/>
                  </a:lnTo>
                  <a:lnTo>
                    <a:pt x="3817285" y="2946895"/>
                  </a:lnTo>
                  <a:lnTo>
                    <a:pt x="3862287" y="2943711"/>
                  </a:lnTo>
                  <a:lnTo>
                    <a:pt x="3905463" y="2940248"/>
                  </a:lnTo>
                  <a:lnTo>
                    <a:pt x="3946701" y="2936502"/>
                  </a:lnTo>
                  <a:lnTo>
                    <a:pt x="3985887" y="2932471"/>
                  </a:lnTo>
                  <a:lnTo>
                    <a:pt x="4057650" y="2923540"/>
                  </a:lnTo>
                  <a:lnTo>
                    <a:pt x="4130499" y="2911118"/>
                  </a:lnTo>
                  <a:lnTo>
                    <a:pt x="4196473" y="2895710"/>
                  </a:lnTo>
                  <a:lnTo>
                    <a:pt x="4256069" y="2877646"/>
                  </a:lnTo>
                  <a:lnTo>
                    <a:pt x="4309789" y="2857261"/>
                  </a:lnTo>
                  <a:lnTo>
                    <a:pt x="4358131" y="2834887"/>
                  </a:lnTo>
                  <a:lnTo>
                    <a:pt x="4401594" y="2810858"/>
                  </a:lnTo>
                  <a:lnTo>
                    <a:pt x="4440678" y="2785506"/>
                  </a:lnTo>
                  <a:lnTo>
                    <a:pt x="4475882" y="2759164"/>
                  </a:lnTo>
                  <a:lnTo>
                    <a:pt x="4507706" y="2732166"/>
                  </a:lnTo>
                  <a:lnTo>
                    <a:pt x="4536649" y="2704845"/>
                  </a:lnTo>
                  <a:lnTo>
                    <a:pt x="4587889" y="2650565"/>
                  </a:lnTo>
                  <a:lnTo>
                    <a:pt x="4611185" y="2624272"/>
                  </a:lnTo>
                  <a:lnTo>
                    <a:pt x="4633597" y="2598987"/>
                  </a:lnTo>
                  <a:lnTo>
                    <a:pt x="4655625" y="2575045"/>
                  </a:lnTo>
                  <a:lnTo>
                    <a:pt x="4677769" y="2552778"/>
                  </a:lnTo>
                  <a:lnTo>
                    <a:pt x="4700527" y="2532518"/>
                  </a:lnTo>
                  <a:lnTo>
                    <a:pt x="4724400" y="2514600"/>
                  </a:lnTo>
                </a:path>
                <a:path w="7086600" h="3422015">
                  <a:moveTo>
                    <a:pt x="685800" y="1524000"/>
                  </a:moveTo>
                  <a:lnTo>
                    <a:pt x="1066800" y="1524000"/>
                  </a:lnTo>
                </a:path>
                <a:path w="7086600" h="3422015">
                  <a:moveTo>
                    <a:pt x="685800" y="228600"/>
                  </a:moveTo>
                  <a:lnTo>
                    <a:pt x="685800" y="1676400"/>
                  </a:lnTo>
                </a:path>
                <a:path w="7086600" h="3422015">
                  <a:moveTo>
                    <a:pt x="0" y="1524000"/>
                  </a:moveTo>
                  <a:lnTo>
                    <a:pt x="381000" y="1524000"/>
                  </a:lnTo>
                </a:path>
                <a:path w="7086600" h="3422015">
                  <a:moveTo>
                    <a:pt x="381000" y="228600"/>
                  </a:moveTo>
                  <a:lnTo>
                    <a:pt x="381000" y="1676400"/>
                  </a:lnTo>
                </a:path>
                <a:path w="7086600" h="3422015">
                  <a:moveTo>
                    <a:pt x="990600" y="228600"/>
                  </a:moveTo>
                  <a:lnTo>
                    <a:pt x="685800" y="228600"/>
                  </a:lnTo>
                </a:path>
                <a:path w="7086600" h="3422015">
                  <a:moveTo>
                    <a:pt x="381000" y="228600"/>
                  </a:moveTo>
                  <a:lnTo>
                    <a:pt x="76200" y="228600"/>
                  </a:lnTo>
                </a:path>
                <a:path w="7086600" h="3422015">
                  <a:moveTo>
                    <a:pt x="990600" y="0"/>
                  </a:moveTo>
                  <a:lnTo>
                    <a:pt x="990600" y="228600"/>
                  </a:lnTo>
                </a:path>
                <a:path w="7086600" h="3422015">
                  <a:moveTo>
                    <a:pt x="76200" y="0"/>
                  </a:moveTo>
                  <a:lnTo>
                    <a:pt x="76200" y="228600"/>
                  </a:lnTo>
                </a:path>
                <a:path w="7086600" h="3422015">
                  <a:moveTo>
                    <a:pt x="76200" y="0"/>
                  </a:moveTo>
                  <a:lnTo>
                    <a:pt x="99060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0600" y="3124200"/>
              <a:ext cx="1066800" cy="152400"/>
            </a:xfrm>
            <a:custGeom>
              <a:avLst/>
              <a:gdLst/>
              <a:ahLst/>
              <a:cxnLst/>
              <a:rect l="l" t="t" r="r" b="b"/>
              <a:pathLst>
                <a:path w="1066800" h="152400">
                  <a:moveTo>
                    <a:pt x="10668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066800" y="15240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0600" y="3124200"/>
              <a:ext cx="1066800" cy="152400"/>
            </a:xfrm>
            <a:custGeom>
              <a:avLst/>
              <a:gdLst/>
              <a:ahLst/>
              <a:cxnLst/>
              <a:rect l="l" t="t" r="r" b="b"/>
              <a:pathLst>
                <a:path w="1066800" h="152400">
                  <a:moveTo>
                    <a:pt x="0" y="152400"/>
                  </a:moveTo>
                  <a:lnTo>
                    <a:pt x="1066800" y="152400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1362" y="3277362"/>
              <a:ext cx="0" cy="1371600"/>
            </a:xfrm>
            <a:custGeom>
              <a:avLst/>
              <a:gdLst/>
              <a:ahLst/>
              <a:cxnLst/>
              <a:rect l="l" t="t" r="r" b="b"/>
              <a:pathLst>
                <a:path h="1371600">
                  <a:moveTo>
                    <a:pt x="0" y="0"/>
                  </a:moveTo>
                  <a:lnTo>
                    <a:pt x="0" y="13716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3000" y="3124199"/>
              <a:ext cx="6858000" cy="1676400"/>
            </a:xfrm>
            <a:custGeom>
              <a:avLst/>
              <a:gdLst/>
              <a:ahLst/>
              <a:cxnLst/>
              <a:rect l="l" t="t" r="r" b="b"/>
              <a:pathLst>
                <a:path w="6858000" h="1676400">
                  <a:moveTo>
                    <a:pt x="304800" y="1219200"/>
                  </a:moveTo>
                  <a:lnTo>
                    <a:pt x="297027" y="1171028"/>
                  </a:lnTo>
                  <a:lnTo>
                    <a:pt x="275399" y="1129182"/>
                  </a:lnTo>
                  <a:lnTo>
                    <a:pt x="242417" y="1096200"/>
                  </a:lnTo>
                  <a:lnTo>
                    <a:pt x="200571" y="1074572"/>
                  </a:lnTo>
                  <a:lnTo>
                    <a:pt x="152400" y="1066800"/>
                  </a:lnTo>
                  <a:lnTo>
                    <a:pt x="104228" y="1074572"/>
                  </a:lnTo>
                  <a:lnTo>
                    <a:pt x="62395" y="1096200"/>
                  </a:lnTo>
                  <a:lnTo>
                    <a:pt x="29400" y="1129182"/>
                  </a:lnTo>
                  <a:lnTo>
                    <a:pt x="7759" y="1171028"/>
                  </a:lnTo>
                  <a:lnTo>
                    <a:pt x="0" y="1219200"/>
                  </a:lnTo>
                  <a:lnTo>
                    <a:pt x="7759" y="1267383"/>
                  </a:lnTo>
                  <a:lnTo>
                    <a:pt x="29400" y="1309230"/>
                  </a:lnTo>
                  <a:lnTo>
                    <a:pt x="62395" y="1342212"/>
                  </a:lnTo>
                  <a:lnTo>
                    <a:pt x="104228" y="1363840"/>
                  </a:lnTo>
                  <a:lnTo>
                    <a:pt x="152400" y="1371600"/>
                  </a:lnTo>
                  <a:lnTo>
                    <a:pt x="200571" y="1363840"/>
                  </a:lnTo>
                  <a:lnTo>
                    <a:pt x="242417" y="1342212"/>
                  </a:lnTo>
                  <a:lnTo>
                    <a:pt x="275399" y="1309230"/>
                  </a:lnTo>
                  <a:lnTo>
                    <a:pt x="297027" y="1267383"/>
                  </a:lnTo>
                  <a:lnTo>
                    <a:pt x="304800" y="1219200"/>
                  </a:lnTo>
                  <a:close/>
                </a:path>
                <a:path w="6858000" h="1676400">
                  <a:moveTo>
                    <a:pt x="304800" y="685800"/>
                  </a:moveTo>
                  <a:lnTo>
                    <a:pt x="297027" y="637628"/>
                  </a:lnTo>
                  <a:lnTo>
                    <a:pt x="275399" y="595782"/>
                  </a:lnTo>
                  <a:lnTo>
                    <a:pt x="242417" y="562800"/>
                  </a:lnTo>
                  <a:lnTo>
                    <a:pt x="200571" y="541172"/>
                  </a:lnTo>
                  <a:lnTo>
                    <a:pt x="152400" y="533400"/>
                  </a:lnTo>
                  <a:lnTo>
                    <a:pt x="104228" y="541172"/>
                  </a:lnTo>
                  <a:lnTo>
                    <a:pt x="62395" y="562800"/>
                  </a:lnTo>
                  <a:lnTo>
                    <a:pt x="29400" y="595782"/>
                  </a:lnTo>
                  <a:lnTo>
                    <a:pt x="7759" y="637628"/>
                  </a:lnTo>
                  <a:lnTo>
                    <a:pt x="0" y="685800"/>
                  </a:lnTo>
                  <a:lnTo>
                    <a:pt x="7759" y="733983"/>
                  </a:lnTo>
                  <a:lnTo>
                    <a:pt x="29400" y="775830"/>
                  </a:lnTo>
                  <a:lnTo>
                    <a:pt x="62395" y="808812"/>
                  </a:lnTo>
                  <a:lnTo>
                    <a:pt x="104228" y="830440"/>
                  </a:lnTo>
                  <a:lnTo>
                    <a:pt x="152400" y="838200"/>
                  </a:lnTo>
                  <a:lnTo>
                    <a:pt x="200571" y="830440"/>
                  </a:lnTo>
                  <a:lnTo>
                    <a:pt x="242417" y="808812"/>
                  </a:lnTo>
                  <a:lnTo>
                    <a:pt x="275399" y="775830"/>
                  </a:lnTo>
                  <a:lnTo>
                    <a:pt x="297027" y="733983"/>
                  </a:lnTo>
                  <a:lnTo>
                    <a:pt x="304800" y="685800"/>
                  </a:lnTo>
                  <a:close/>
                </a:path>
                <a:path w="6858000" h="1676400">
                  <a:moveTo>
                    <a:pt x="762000" y="1143000"/>
                  </a:moveTo>
                  <a:lnTo>
                    <a:pt x="754227" y="1094828"/>
                  </a:lnTo>
                  <a:lnTo>
                    <a:pt x="732599" y="1052982"/>
                  </a:lnTo>
                  <a:lnTo>
                    <a:pt x="699617" y="1020000"/>
                  </a:lnTo>
                  <a:lnTo>
                    <a:pt x="657771" y="998372"/>
                  </a:lnTo>
                  <a:lnTo>
                    <a:pt x="609600" y="990600"/>
                  </a:lnTo>
                  <a:lnTo>
                    <a:pt x="561416" y="998372"/>
                  </a:lnTo>
                  <a:lnTo>
                    <a:pt x="519569" y="1020000"/>
                  </a:lnTo>
                  <a:lnTo>
                    <a:pt x="486587" y="1052982"/>
                  </a:lnTo>
                  <a:lnTo>
                    <a:pt x="464959" y="1094828"/>
                  </a:lnTo>
                  <a:lnTo>
                    <a:pt x="457200" y="1143000"/>
                  </a:lnTo>
                  <a:lnTo>
                    <a:pt x="464959" y="1191183"/>
                  </a:lnTo>
                  <a:lnTo>
                    <a:pt x="486587" y="1233030"/>
                  </a:lnTo>
                  <a:lnTo>
                    <a:pt x="519569" y="1266012"/>
                  </a:lnTo>
                  <a:lnTo>
                    <a:pt x="561416" y="1287640"/>
                  </a:lnTo>
                  <a:lnTo>
                    <a:pt x="609600" y="1295400"/>
                  </a:lnTo>
                  <a:lnTo>
                    <a:pt x="657771" y="1287640"/>
                  </a:lnTo>
                  <a:lnTo>
                    <a:pt x="699617" y="1266012"/>
                  </a:lnTo>
                  <a:lnTo>
                    <a:pt x="732599" y="1233030"/>
                  </a:lnTo>
                  <a:lnTo>
                    <a:pt x="754227" y="1191183"/>
                  </a:lnTo>
                  <a:lnTo>
                    <a:pt x="762000" y="1143000"/>
                  </a:lnTo>
                  <a:close/>
                </a:path>
                <a:path w="6858000" h="1676400">
                  <a:moveTo>
                    <a:pt x="762000" y="533400"/>
                  </a:moveTo>
                  <a:lnTo>
                    <a:pt x="754227" y="485228"/>
                  </a:lnTo>
                  <a:lnTo>
                    <a:pt x="732599" y="443382"/>
                  </a:lnTo>
                  <a:lnTo>
                    <a:pt x="699617" y="410400"/>
                  </a:lnTo>
                  <a:lnTo>
                    <a:pt x="657771" y="388772"/>
                  </a:lnTo>
                  <a:lnTo>
                    <a:pt x="609600" y="381000"/>
                  </a:lnTo>
                  <a:lnTo>
                    <a:pt x="561416" y="388772"/>
                  </a:lnTo>
                  <a:lnTo>
                    <a:pt x="519569" y="410400"/>
                  </a:lnTo>
                  <a:lnTo>
                    <a:pt x="486587" y="443382"/>
                  </a:lnTo>
                  <a:lnTo>
                    <a:pt x="464959" y="485228"/>
                  </a:lnTo>
                  <a:lnTo>
                    <a:pt x="457200" y="533400"/>
                  </a:lnTo>
                  <a:lnTo>
                    <a:pt x="464959" y="581583"/>
                  </a:lnTo>
                  <a:lnTo>
                    <a:pt x="486587" y="623430"/>
                  </a:lnTo>
                  <a:lnTo>
                    <a:pt x="519569" y="656412"/>
                  </a:lnTo>
                  <a:lnTo>
                    <a:pt x="561416" y="678040"/>
                  </a:lnTo>
                  <a:lnTo>
                    <a:pt x="609600" y="685800"/>
                  </a:lnTo>
                  <a:lnTo>
                    <a:pt x="657771" y="678040"/>
                  </a:lnTo>
                  <a:lnTo>
                    <a:pt x="699617" y="656412"/>
                  </a:lnTo>
                  <a:lnTo>
                    <a:pt x="732599" y="623430"/>
                  </a:lnTo>
                  <a:lnTo>
                    <a:pt x="754227" y="581583"/>
                  </a:lnTo>
                  <a:lnTo>
                    <a:pt x="762000" y="533400"/>
                  </a:lnTo>
                  <a:close/>
                </a:path>
                <a:path w="6858000" h="1676400">
                  <a:moveTo>
                    <a:pt x="1905000" y="1447800"/>
                  </a:moveTo>
                  <a:lnTo>
                    <a:pt x="1897227" y="1399628"/>
                  </a:lnTo>
                  <a:lnTo>
                    <a:pt x="1875599" y="1357782"/>
                  </a:lnTo>
                  <a:lnTo>
                    <a:pt x="1842617" y="1324800"/>
                  </a:lnTo>
                  <a:lnTo>
                    <a:pt x="1800771" y="1303172"/>
                  </a:lnTo>
                  <a:lnTo>
                    <a:pt x="1752600" y="1295400"/>
                  </a:lnTo>
                  <a:lnTo>
                    <a:pt x="1704416" y="1303172"/>
                  </a:lnTo>
                  <a:lnTo>
                    <a:pt x="1662569" y="1324800"/>
                  </a:lnTo>
                  <a:lnTo>
                    <a:pt x="1629587" y="1357782"/>
                  </a:lnTo>
                  <a:lnTo>
                    <a:pt x="1607959" y="1399628"/>
                  </a:lnTo>
                  <a:lnTo>
                    <a:pt x="1600200" y="1447800"/>
                  </a:lnTo>
                  <a:lnTo>
                    <a:pt x="1607959" y="1495983"/>
                  </a:lnTo>
                  <a:lnTo>
                    <a:pt x="1629587" y="1537830"/>
                  </a:lnTo>
                  <a:lnTo>
                    <a:pt x="1662569" y="1570812"/>
                  </a:lnTo>
                  <a:lnTo>
                    <a:pt x="1704416" y="1592440"/>
                  </a:lnTo>
                  <a:lnTo>
                    <a:pt x="1752600" y="1600200"/>
                  </a:lnTo>
                  <a:lnTo>
                    <a:pt x="1800771" y="1592440"/>
                  </a:lnTo>
                  <a:lnTo>
                    <a:pt x="1842617" y="1570812"/>
                  </a:lnTo>
                  <a:lnTo>
                    <a:pt x="1875599" y="1537830"/>
                  </a:lnTo>
                  <a:lnTo>
                    <a:pt x="1897227" y="1495983"/>
                  </a:lnTo>
                  <a:lnTo>
                    <a:pt x="1905000" y="1447800"/>
                  </a:lnTo>
                  <a:close/>
                </a:path>
                <a:path w="6858000" h="1676400">
                  <a:moveTo>
                    <a:pt x="2590800" y="1524000"/>
                  </a:moveTo>
                  <a:lnTo>
                    <a:pt x="2583027" y="1475828"/>
                  </a:lnTo>
                  <a:lnTo>
                    <a:pt x="2561399" y="1433982"/>
                  </a:lnTo>
                  <a:lnTo>
                    <a:pt x="2528417" y="1401000"/>
                  </a:lnTo>
                  <a:lnTo>
                    <a:pt x="2486571" y="1379372"/>
                  </a:lnTo>
                  <a:lnTo>
                    <a:pt x="2438400" y="1371600"/>
                  </a:lnTo>
                  <a:lnTo>
                    <a:pt x="2390216" y="1379372"/>
                  </a:lnTo>
                  <a:lnTo>
                    <a:pt x="2348369" y="1401000"/>
                  </a:lnTo>
                  <a:lnTo>
                    <a:pt x="2315387" y="1433982"/>
                  </a:lnTo>
                  <a:lnTo>
                    <a:pt x="2293759" y="1475828"/>
                  </a:lnTo>
                  <a:lnTo>
                    <a:pt x="2286000" y="1524000"/>
                  </a:lnTo>
                  <a:lnTo>
                    <a:pt x="2293759" y="1572183"/>
                  </a:lnTo>
                  <a:lnTo>
                    <a:pt x="2315387" y="1614030"/>
                  </a:lnTo>
                  <a:lnTo>
                    <a:pt x="2348369" y="1647012"/>
                  </a:lnTo>
                  <a:lnTo>
                    <a:pt x="2390216" y="1668640"/>
                  </a:lnTo>
                  <a:lnTo>
                    <a:pt x="2438400" y="1676400"/>
                  </a:lnTo>
                  <a:lnTo>
                    <a:pt x="2486571" y="1668640"/>
                  </a:lnTo>
                  <a:lnTo>
                    <a:pt x="2528417" y="1647012"/>
                  </a:lnTo>
                  <a:lnTo>
                    <a:pt x="2561399" y="1614030"/>
                  </a:lnTo>
                  <a:lnTo>
                    <a:pt x="2583027" y="1572183"/>
                  </a:lnTo>
                  <a:lnTo>
                    <a:pt x="2590800" y="1524000"/>
                  </a:lnTo>
                  <a:close/>
                </a:path>
                <a:path w="6858000" h="1676400">
                  <a:moveTo>
                    <a:pt x="3810000" y="1524000"/>
                  </a:moveTo>
                  <a:lnTo>
                    <a:pt x="3802227" y="1475828"/>
                  </a:lnTo>
                  <a:lnTo>
                    <a:pt x="3780599" y="1433982"/>
                  </a:lnTo>
                  <a:lnTo>
                    <a:pt x="3747617" y="1401000"/>
                  </a:lnTo>
                  <a:lnTo>
                    <a:pt x="3705771" y="1379372"/>
                  </a:lnTo>
                  <a:lnTo>
                    <a:pt x="3657600" y="1371600"/>
                  </a:lnTo>
                  <a:lnTo>
                    <a:pt x="3609416" y="1379372"/>
                  </a:lnTo>
                  <a:lnTo>
                    <a:pt x="3567569" y="1401000"/>
                  </a:lnTo>
                  <a:lnTo>
                    <a:pt x="3534587" y="1433982"/>
                  </a:lnTo>
                  <a:lnTo>
                    <a:pt x="3512959" y="1475828"/>
                  </a:lnTo>
                  <a:lnTo>
                    <a:pt x="3505200" y="1524000"/>
                  </a:lnTo>
                  <a:lnTo>
                    <a:pt x="3512959" y="1572183"/>
                  </a:lnTo>
                  <a:lnTo>
                    <a:pt x="3534587" y="1614030"/>
                  </a:lnTo>
                  <a:lnTo>
                    <a:pt x="3567569" y="1647012"/>
                  </a:lnTo>
                  <a:lnTo>
                    <a:pt x="3609416" y="1668640"/>
                  </a:lnTo>
                  <a:lnTo>
                    <a:pt x="3657600" y="1676400"/>
                  </a:lnTo>
                  <a:lnTo>
                    <a:pt x="3705771" y="1668640"/>
                  </a:lnTo>
                  <a:lnTo>
                    <a:pt x="3747617" y="1647012"/>
                  </a:lnTo>
                  <a:lnTo>
                    <a:pt x="3780599" y="1614030"/>
                  </a:lnTo>
                  <a:lnTo>
                    <a:pt x="3802227" y="1572183"/>
                  </a:lnTo>
                  <a:lnTo>
                    <a:pt x="3810000" y="1524000"/>
                  </a:lnTo>
                  <a:close/>
                </a:path>
                <a:path w="6858000" h="1676400">
                  <a:moveTo>
                    <a:pt x="5410200" y="304800"/>
                  </a:moveTo>
                  <a:lnTo>
                    <a:pt x="5402427" y="256628"/>
                  </a:lnTo>
                  <a:lnTo>
                    <a:pt x="5380799" y="214782"/>
                  </a:lnTo>
                  <a:lnTo>
                    <a:pt x="5347817" y="181800"/>
                  </a:lnTo>
                  <a:lnTo>
                    <a:pt x="5305971" y="160172"/>
                  </a:lnTo>
                  <a:lnTo>
                    <a:pt x="5257800" y="152400"/>
                  </a:lnTo>
                  <a:lnTo>
                    <a:pt x="5209616" y="160172"/>
                  </a:lnTo>
                  <a:lnTo>
                    <a:pt x="5167769" y="181800"/>
                  </a:lnTo>
                  <a:lnTo>
                    <a:pt x="5134788" y="214782"/>
                  </a:lnTo>
                  <a:lnTo>
                    <a:pt x="5113159" y="256628"/>
                  </a:lnTo>
                  <a:lnTo>
                    <a:pt x="5105400" y="304800"/>
                  </a:lnTo>
                  <a:lnTo>
                    <a:pt x="5113159" y="352983"/>
                  </a:lnTo>
                  <a:lnTo>
                    <a:pt x="5134788" y="394830"/>
                  </a:lnTo>
                  <a:lnTo>
                    <a:pt x="5167769" y="427812"/>
                  </a:lnTo>
                  <a:lnTo>
                    <a:pt x="5209616" y="449440"/>
                  </a:lnTo>
                  <a:lnTo>
                    <a:pt x="5257800" y="457200"/>
                  </a:lnTo>
                  <a:lnTo>
                    <a:pt x="5305971" y="449440"/>
                  </a:lnTo>
                  <a:lnTo>
                    <a:pt x="5347817" y="427812"/>
                  </a:lnTo>
                  <a:lnTo>
                    <a:pt x="5380799" y="394830"/>
                  </a:lnTo>
                  <a:lnTo>
                    <a:pt x="5402427" y="352983"/>
                  </a:lnTo>
                  <a:lnTo>
                    <a:pt x="5410200" y="304800"/>
                  </a:lnTo>
                  <a:close/>
                </a:path>
                <a:path w="6858000" h="1676400">
                  <a:moveTo>
                    <a:pt x="5638800" y="1143000"/>
                  </a:moveTo>
                  <a:lnTo>
                    <a:pt x="5631027" y="1094828"/>
                  </a:lnTo>
                  <a:lnTo>
                    <a:pt x="5609399" y="1052982"/>
                  </a:lnTo>
                  <a:lnTo>
                    <a:pt x="5576417" y="1020000"/>
                  </a:lnTo>
                  <a:lnTo>
                    <a:pt x="5534571" y="998372"/>
                  </a:lnTo>
                  <a:lnTo>
                    <a:pt x="5486400" y="990600"/>
                  </a:lnTo>
                  <a:lnTo>
                    <a:pt x="5438216" y="998372"/>
                  </a:lnTo>
                  <a:lnTo>
                    <a:pt x="5396369" y="1020000"/>
                  </a:lnTo>
                  <a:lnTo>
                    <a:pt x="5363388" y="1052982"/>
                  </a:lnTo>
                  <a:lnTo>
                    <a:pt x="5341759" y="1094828"/>
                  </a:lnTo>
                  <a:lnTo>
                    <a:pt x="5334000" y="1143000"/>
                  </a:lnTo>
                  <a:lnTo>
                    <a:pt x="5341759" y="1191183"/>
                  </a:lnTo>
                  <a:lnTo>
                    <a:pt x="5363388" y="1233030"/>
                  </a:lnTo>
                  <a:lnTo>
                    <a:pt x="5396369" y="1266012"/>
                  </a:lnTo>
                  <a:lnTo>
                    <a:pt x="5438216" y="1287640"/>
                  </a:lnTo>
                  <a:lnTo>
                    <a:pt x="5486400" y="1295400"/>
                  </a:lnTo>
                  <a:lnTo>
                    <a:pt x="5534571" y="1287640"/>
                  </a:lnTo>
                  <a:lnTo>
                    <a:pt x="5576417" y="1266012"/>
                  </a:lnTo>
                  <a:lnTo>
                    <a:pt x="5609399" y="1233030"/>
                  </a:lnTo>
                  <a:lnTo>
                    <a:pt x="5631027" y="1191183"/>
                  </a:lnTo>
                  <a:lnTo>
                    <a:pt x="5638800" y="1143000"/>
                  </a:lnTo>
                  <a:close/>
                </a:path>
                <a:path w="6858000" h="1676400">
                  <a:moveTo>
                    <a:pt x="5867400" y="609600"/>
                  </a:moveTo>
                  <a:lnTo>
                    <a:pt x="5859627" y="561428"/>
                  </a:lnTo>
                  <a:lnTo>
                    <a:pt x="5837999" y="519582"/>
                  </a:lnTo>
                  <a:lnTo>
                    <a:pt x="5805017" y="486600"/>
                  </a:lnTo>
                  <a:lnTo>
                    <a:pt x="5763171" y="464972"/>
                  </a:lnTo>
                  <a:lnTo>
                    <a:pt x="5715000" y="457200"/>
                  </a:lnTo>
                  <a:lnTo>
                    <a:pt x="5666816" y="464972"/>
                  </a:lnTo>
                  <a:lnTo>
                    <a:pt x="5624969" y="486600"/>
                  </a:lnTo>
                  <a:lnTo>
                    <a:pt x="5591988" y="519582"/>
                  </a:lnTo>
                  <a:lnTo>
                    <a:pt x="5570359" y="561428"/>
                  </a:lnTo>
                  <a:lnTo>
                    <a:pt x="5562600" y="609600"/>
                  </a:lnTo>
                  <a:lnTo>
                    <a:pt x="5570359" y="657783"/>
                  </a:lnTo>
                  <a:lnTo>
                    <a:pt x="5591988" y="699630"/>
                  </a:lnTo>
                  <a:lnTo>
                    <a:pt x="5624969" y="732612"/>
                  </a:lnTo>
                  <a:lnTo>
                    <a:pt x="5666816" y="754240"/>
                  </a:lnTo>
                  <a:lnTo>
                    <a:pt x="5715000" y="762000"/>
                  </a:lnTo>
                  <a:lnTo>
                    <a:pt x="5763171" y="754240"/>
                  </a:lnTo>
                  <a:lnTo>
                    <a:pt x="5805017" y="732612"/>
                  </a:lnTo>
                  <a:lnTo>
                    <a:pt x="5837999" y="699630"/>
                  </a:lnTo>
                  <a:lnTo>
                    <a:pt x="5859627" y="657783"/>
                  </a:lnTo>
                  <a:lnTo>
                    <a:pt x="5867400" y="609600"/>
                  </a:lnTo>
                  <a:close/>
                </a:path>
                <a:path w="6858000" h="1676400">
                  <a:moveTo>
                    <a:pt x="6019800" y="152400"/>
                  </a:moveTo>
                  <a:lnTo>
                    <a:pt x="6012027" y="104228"/>
                  </a:lnTo>
                  <a:lnTo>
                    <a:pt x="5990399" y="62382"/>
                  </a:lnTo>
                  <a:lnTo>
                    <a:pt x="5957417" y="29400"/>
                  </a:lnTo>
                  <a:lnTo>
                    <a:pt x="5915571" y="7772"/>
                  </a:lnTo>
                  <a:lnTo>
                    <a:pt x="5867400" y="0"/>
                  </a:lnTo>
                  <a:lnTo>
                    <a:pt x="5819216" y="7772"/>
                  </a:lnTo>
                  <a:lnTo>
                    <a:pt x="5777369" y="29400"/>
                  </a:lnTo>
                  <a:lnTo>
                    <a:pt x="5744388" y="62382"/>
                  </a:lnTo>
                  <a:lnTo>
                    <a:pt x="5722759" y="104228"/>
                  </a:lnTo>
                  <a:lnTo>
                    <a:pt x="5715000" y="152400"/>
                  </a:lnTo>
                  <a:lnTo>
                    <a:pt x="5722759" y="200583"/>
                  </a:lnTo>
                  <a:lnTo>
                    <a:pt x="5744388" y="242430"/>
                  </a:lnTo>
                  <a:lnTo>
                    <a:pt x="5777369" y="275412"/>
                  </a:lnTo>
                  <a:lnTo>
                    <a:pt x="5819216" y="297040"/>
                  </a:lnTo>
                  <a:lnTo>
                    <a:pt x="5867400" y="304800"/>
                  </a:lnTo>
                  <a:lnTo>
                    <a:pt x="5915571" y="297040"/>
                  </a:lnTo>
                  <a:lnTo>
                    <a:pt x="5957417" y="275412"/>
                  </a:lnTo>
                  <a:lnTo>
                    <a:pt x="5990399" y="242430"/>
                  </a:lnTo>
                  <a:lnTo>
                    <a:pt x="6012027" y="200583"/>
                  </a:lnTo>
                  <a:lnTo>
                    <a:pt x="6019800" y="152400"/>
                  </a:lnTo>
                  <a:close/>
                </a:path>
                <a:path w="6858000" h="1676400">
                  <a:moveTo>
                    <a:pt x="6248400" y="1143000"/>
                  </a:moveTo>
                  <a:lnTo>
                    <a:pt x="6240627" y="1094828"/>
                  </a:lnTo>
                  <a:lnTo>
                    <a:pt x="6218999" y="1052982"/>
                  </a:lnTo>
                  <a:lnTo>
                    <a:pt x="6186017" y="1020000"/>
                  </a:lnTo>
                  <a:lnTo>
                    <a:pt x="6144171" y="998372"/>
                  </a:lnTo>
                  <a:lnTo>
                    <a:pt x="6096000" y="990600"/>
                  </a:lnTo>
                  <a:lnTo>
                    <a:pt x="6047816" y="998372"/>
                  </a:lnTo>
                  <a:lnTo>
                    <a:pt x="6005969" y="1020000"/>
                  </a:lnTo>
                  <a:lnTo>
                    <a:pt x="5972988" y="1052982"/>
                  </a:lnTo>
                  <a:lnTo>
                    <a:pt x="5951359" y="1094828"/>
                  </a:lnTo>
                  <a:lnTo>
                    <a:pt x="5943600" y="1143000"/>
                  </a:lnTo>
                  <a:lnTo>
                    <a:pt x="5951359" y="1191183"/>
                  </a:lnTo>
                  <a:lnTo>
                    <a:pt x="5972988" y="1233030"/>
                  </a:lnTo>
                  <a:lnTo>
                    <a:pt x="6005969" y="1266012"/>
                  </a:lnTo>
                  <a:lnTo>
                    <a:pt x="6047816" y="1287640"/>
                  </a:lnTo>
                  <a:lnTo>
                    <a:pt x="6096000" y="1295400"/>
                  </a:lnTo>
                  <a:lnTo>
                    <a:pt x="6144171" y="1287640"/>
                  </a:lnTo>
                  <a:lnTo>
                    <a:pt x="6186017" y="1266012"/>
                  </a:lnTo>
                  <a:lnTo>
                    <a:pt x="6218999" y="1233030"/>
                  </a:lnTo>
                  <a:lnTo>
                    <a:pt x="6240627" y="1191183"/>
                  </a:lnTo>
                  <a:lnTo>
                    <a:pt x="6248400" y="1143000"/>
                  </a:lnTo>
                  <a:close/>
                </a:path>
                <a:path w="6858000" h="1676400">
                  <a:moveTo>
                    <a:pt x="6477000" y="609600"/>
                  </a:moveTo>
                  <a:lnTo>
                    <a:pt x="6469227" y="561428"/>
                  </a:lnTo>
                  <a:lnTo>
                    <a:pt x="6447599" y="519582"/>
                  </a:lnTo>
                  <a:lnTo>
                    <a:pt x="6414617" y="486600"/>
                  </a:lnTo>
                  <a:lnTo>
                    <a:pt x="6372771" y="464972"/>
                  </a:lnTo>
                  <a:lnTo>
                    <a:pt x="6324600" y="457200"/>
                  </a:lnTo>
                  <a:lnTo>
                    <a:pt x="6276416" y="464972"/>
                  </a:lnTo>
                  <a:lnTo>
                    <a:pt x="6234569" y="486600"/>
                  </a:lnTo>
                  <a:lnTo>
                    <a:pt x="6201588" y="519582"/>
                  </a:lnTo>
                  <a:lnTo>
                    <a:pt x="6179959" y="561428"/>
                  </a:lnTo>
                  <a:lnTo>
                    <a:pt x="6172200" y="609600"/>
                  </a:lnTo>
                  <a:lnTo>
                    <a:pt x="6179959" y="657783"/>
                  </a:lnTo>
                  <a:lnTo>
                    <a:pt x="6201588" y="699630"/>
                  </a:lnTo>
                  <a:lnTo>
                    <a:pt x="6234569" y="732612"/>
                  </a:lnTo>
                  <a:lnTo>
                    <a:pt x="6276416" y="754240"/>
                  </a:lnTo>
                  <a:lnTo>
                    <a:pt x="6324600" y="762000"/>
                  </a:lnTo>
                  <a:lnTo>
                    <a:pt x="6372771" y="754240"/>
                  </a:lnTo>
                  <a:lnTo>
                    <a:pt x="6414617" y="732612"/>
                  </a:lnTo>
                  <a:lnTo>
                    <a:pt x="6447599" y="699630"/>
                  </a:lnTo>
                  <a:lnTo>
                    <a:pt x="6469227" y="657783"/>
                  </a:lnTo>
                  <a:lnTo>
                    <a:pt x="6477000" y="609600"/>
                  </a:lnTo>
                  <a:close/>
                </a:path>
                <a:path w="6858000" h="1676400">
                  <a:moveTo>
                    <a:pt x="6781800" y="152400"/>
                  </a:moveTo>
                  <a:lnTo>
                    <a:pt x="6774027" y="104228"/>
                  </a:lnTo>
                  <a:lnTo>
                    <a:pt x="6752399" y="62382"/>
                  </a:lnTo>
                  <a:lnTo>
                    <a:pt x="6719417" y="29400"/>
                  </a:lnTo>
                  <a:lnTo>
                    <a:pt x="6677571" y="7772"/>
                  </a:lnTo>
                  <a:lnTo>
                    <a:pt x="6629400" y="0"/>
                  </a:lnTo>
                  <a:lnTo>
                    <a:pt x="6581216" y="7772"/>
                  </a:lnTo>
                  <a:lnTo>
                    <a:pt x="6539370" y="29400"/>
                  </a:lnTo>
                  <a:lnTo>
                    <a:pt x="6506388" y="62382"/>
                  </a:lnTo>
                  <a:lnTo>
                    <a:pt x="6484760" y="104228"/>
                  </a:lnTo>
                  <a:lnTo>
                    <a:pt x="6477000" y="152400"/>
                  </a:lnTo>
                  <a:lnTo>
                    <a:pt x="6484760" y="200583"/>
                  </a:lnTo>
                  <a:lnTo>
                    <a:pt x="6506388" y="242430"/>
                  </a:lnTo>
                  <a:lnTo>
                    <a:pt x="6539370" y="275412"/>
                  </a:lnTo>
                  <a:lnTo>
                    <a:pt x="6581216" y="297040"/>
                  </a:lnTo>
                  <a:lnTo>
                    <a:pt x="6629400" y="304800"/>
                  </a:lnTo>
                  <a:lnTo>
                    <a:pt x="6677571" y="297040"/>
                  </a:lnTo>
                  <a:lnTo>
                    <a:pt x="6719417" y="275412"/>
                  </a:lnTo>
                  <a:lnTo>
                    <a:pt x="6752399" y="242430"/>
                  </a:lnTo>
                  <a:lnTo>
                    <a:pt x="6774027" y="200583"/>
                  </a:lnTo>
                  <a:lnTo>
                    <a:pt x="6781800" y="152400"/>
                  </a:lnTo>
                  <a:close/>
                </a:path>
                <a:path w="6858000" h="1676400">
                  <a:moveTo>
                    <a:pt x="6858000" y="990600"/>
                  </a:moveTo>
                  <a:lnTo>
                    <a:pt x="6850227" y="942428"/>
                  </a:lnTo>
                  <a:lnTo>
                    <a:pt x="6828599" y="900582"/>
                  </a:lnTo>
                  <a:lnTo>
                    <a:pt x="6795617" y="867600"/>
                  </a:lnTo>
                  <a:lnTo>
                    <a:pt x="6753771" y="845972"/>
                  </a:lnTo>
                  <a:lnTo>
                    <a:pt x="6705600" y="838200"/>
                  </a:lnTo>
                  <a:lnTo>
                    <a:pt x="6657416" y="845972"/>
                  </a:lnTo>
                  <a:lnTo>
                    <a:pt x="6615570" y="867600"/>
                  </a:lnTo>
                  <a:lnTo>
                    <a:pt x="6582588" y="900582"/>
                  </a:lnTo>
                  <a:lnTo>
                    <a:pt x="6560960" y="942428"/>
                  </a:lnTo>
                  <a:lnTo>
                    <a:pt x="6553200" y="990600"/>
                  </a:lnTo>
                  <a:lnTo>
                    <a:pt x="6560960" y="1038783"/>
                  </a:lnTo>
                  <a:lnTo>
                    <a:pt x="6582588" y="1080630"/>
                  </a:lnTo>
                  <a:lnTo>
                    <a:pt x="6615570" y="1113612"/>
                  </a:lnTo>
                  <a:lnTo>
                    <a:pt x="6657416" y="1135240"/>
                  </a:lnTo>
                  <a:lnTo>
                    <a:pt x="6705600" y="1143000"/>
                  </a:lnTo>
                  <a:lnTo>
                    <a:pt x="6753771" y="1135240"/>
                  </a:lnTo>
                  <a:lnTo>
                    <a:pt x="6795617" y="1113612"/>
                  </a:lnTo>
                  <a:lnTo>
                    <a:pt x="6828599" y="1080630"/>
                  </a:lnTo>
                  <a:lnTo>
                    <a:pt x="6850227" y="1038783"/>
                  </a:lnTo>
                  <a:lnTo>
                    <a:pt x="6858000" y="99060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75729" y="2129662"/>
              <a:ext cx="816610" cy="995680"/>
            </a:xfrm>
            <a:custGeom>
              <a:avLst/>
              <a:gdLst/>
              <a:ahLst/>
              <a:cxnLst/>
              <a:rect l="l" t="t" r="r" b="b"/>
              <a:pathLst>
                <a:path w="816609" h="995680">
                  <a:moveTo>
                    <a:pt x="276606" y="7620"/>
                  </a:moveTo>
                  <a:lnTo>
                    <a:pt x="251460" y="1778"/>
                  </a:lnTo>
                  <a:lnTo>
                    <a:pt x="39357" y="920610"/>
                  </a:lnTo>
                  <a:lnTo>
                    <a:pt x="26924" y="880491"/>
                  </a:lnTo>
                  <a:lnTo>
                    <a:pt x="24765" y="873760"/>
                  </a:lnTo>
                  <a:lnTo>
                    <a:pt x="17526" y="869823"/>
                  </a:lnTo>
                  <a:lnTo>
                    <a:pt x="3810" y="874141"/>
                  </a:lnTo>
                  <a:lnTo>
                    <a:pt x="0" y="881380"/>
                  </a:lnTo>
                  <a:lnTo>
                    <a:pt x="2908" y="890651"/>
                  </a:lnTo>
                  <a:lnTo>
                    <a:pt x="35433" y="995299"/>
                  </a:lnTo>
                  <a:lnTo>
                    <a:pt x="56222" y="973201"/>
                  </a:lnTo>
                  <a:lnTo>
                    <a:pt x="112268" y="913638"/>
                  </a:lnTo>
                  <a:lnTo>
                    <a:pt x="117221" y="908431"/>
                  </a:lnTo>
                  <a:lnTo>
                    <a:pt x="116967" y="900176"/>
                  </a:lnTo>
                  <a:lnTo>
                    <a:pt x="111760" y="895350"/>
                  </a:lnTo>
                  <a:lnTo>
                    <a:pt x="106553" y="890397"/>
                  </a:lnTo>
                  <a:lnTo>
                    <a:pt x="98298" y="890651"/>
                  </a:lnTo>
                  <a:lnTo>
                    <a:pt x="93472" y="895858"/>
                  </a:lnTo>
                  <a:lnTo>
                    <a:pt x="64617" y="926490"/>
                  </a:lnTo>
                  <a:lnTo>
                    <a:pt x="276606" y="7620"/>
                  </a:lnTo>
                  <a:close/>
                </a:path>
                <a:path w="816609" h="995680">
                  <a:moveTo>
                    <a:pt x="816610" y="877570"/>
                  </a:moveTo>
                  <a:lnTo>
                    <a:pt x="811784" y="870839"/>
                  </a:lnTo>
                  <a:lnTo>
                    <a:pt x="797687" y="868553"/>
                  </a:lnTo>
                  <a:lnTo>
                    <a:pt x="790956" y="873379"/>
                  </a:lnTo>
                  <a:lnTo>
                    <a:pt x="783107" y="921918"/>
                  </a:lnTo>
                  <a:lnTo>
                    <a:pt x="428498" y="0"/>
                  </a:lnTo>
                  <a:lnTo>
                    <a:pt x="404368" y="9398"/>
                  </a:lnTo>
                  <a:lnTo>
                    <a:pt x="758913" y="931329"/>
                  </a:lnTo>
                  <a:lnTo>
                    <a:pt x="720471" y="900557"/>
                  </a:lnTo>
                  <a:lnTo>
                    <a:pt x="712343" y="901446"/>
                  </a:lnTo>
                  <a:lnTo>
                    <a:pt x="703453" y="912622"/>
                  </a:lnTo>
                  <a:lnTo>
                    <a:pt x="704342" y="920750"/>
                  </a:lnTo>
                  <a:lnTo>
                    <a:pt x="797433" y="995299"/>
                  </a:lnTo>
                  <a:lnTo>
                    <a:pt x="800569" y="975995"/>
                  </a:lnTo>
                  <a:lnTo>
                    <a:pt x="816610" y="87757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1362" y="2972561"/>
              <a:ext cx="1066800" cy="990600"/>
            </a:xfrm>
            <a:custGeom>
              <a:avLst/>
              <a:gdLst/>
              <a:ahLst/>
              <a:cxnLst/>
              <a:rect l="l" t="t" r="r" b="b"/>
              <a:pathLst>
                <a:path w="1066800" h="990600">
                  <a:moveTo>
                    <a:pt x="0" y="0"/>
                  </a:moveTo>
                  <a:lnTo>
                    <a:pt x="0" y="381000"/>
                  </a:lnTo>
                </a:path>
                <a:path w="1066800" h="990600">
                  <a:moveTo>
                    <a:pt x="1066800" y="0"/>
                  </a:moveTo>
                  <a:lnTo>
                    <a:pt x="1066800" y="9906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93444" y="4901946"/>
            <a:ext cx="6263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99735" algn="l"/>
              </a:tabLst>
            </a:pPr>
            <a:r>
              <a:rPr sz="2800" spc="-20" dirty="0">
                <a:latin typeface="Arial"/>
                <a:cs typeface="Arial"/>
              </a:rPr>
              <a:t>Pump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65" dirty="0">
                <a:latin typeface="Arial"/>
                <a:cs typeface="Arial"/>
              </a:rPr>
              <a:t>Tank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>
            <a:off x="3584575" y="5054346"/>
            <a:ext cx="8553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Arial"/>
                <a:cs typeface="Arial"/>
              </a:rPr>
              <a:t>Hose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7009" y="1547824"/>
            <a:ext cx="16281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Molecules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2044" y="5630976"/>
            <a:ext cx="7007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Pressure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eventually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same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everywhere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38529"/>
            <a:ext cx="5440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What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is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Mechanical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Advantage?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620000" cy="34198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85028" y="5972962"/>
            <a:ext cx="2873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Image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Source: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en.wikipedia.org/wiki/Lever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2224" y="4270248"/>
            <a:ext cx="4965192" cy="4389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2" name="Picture 4" descr="https://encrypted-tbn0.gstatic.com/images?q=tbn:ANd9GcTlZOmUUoFjnD4841tC7clZoTJBqIHNeWS4T_ApirFsFOtUBfC7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60" y="2502408"/>
            <a:ext cx="2286000" cy="152400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792224" y="3886200"/>
            <a:ext cx="2404872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48272" y="2590800"/>
            <a:ext cx="502920" cy="21153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https://encrypted-tbn1.gstatic.com/images?q=tbn:ANd9GcQjt4iPvQ9sWj1SAl7rx2dxgyaCLbVKk7YsMdn1-WYI8t57e6QVd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08" y="1233055"/>
            <a:ext cx="530352" cy="1205345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9560" y="1155417"/>
            <a:ext cx="5882640" cy="1020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>
                <a:solidFill>
                  <a:srgbClr val="006CDD"/>
                </a:solidFill>
                <a:latin typeface="+mj-lt"/>
                <a:ea typeface="+mj-ea"/>
                <a:cs typeface="+mj-cs"/>
              </a:rPr>
              <a:t>What is Mechanical Advantage? e.g. Hydraulic Lift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731960" y="2209800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17360" y="3352800"/>
            <a:ext cx="0" cy="914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78960" y="33528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48272" y="2438400"/>
            <a:ext cx="50292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92224" y="3810000"/>
            <a:ext cx="2404872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70160" y="152400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100 lbs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960" y="267718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1900 lbs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057400" y="3962400"/>
            <a:ext cx="609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" y="5181600"/>
            <a:ext cx="221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Piston Area = 20 in</a:t>
            </a:r>
            <a:r>
              <a:rPr lang="en-US" baseline="30000" dirty="0"/>
              <a:t>2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858000" y="2590800"/>
            <a:ext cx="228600" cy="2667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78960" y="4724400"/>
            <a:ext cx="5486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7360" y="42672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265360" y="2209800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00800" y="5257800"/>
            <a:ext cx="21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Piston Area = 1 in</a:t>
            </a:r>
            <a:r>
              <a:rPr lang="en-US" baseline="30000" dirty="0"/>
              <a:t>2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876800" y="4495800"/>
            <a:ext cx="76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91000" y="548640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 = ?</a:t>
            </a:r>
            <a:endParaRPr lang="en-US" baseline="30000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63D25B29-4F65-0442-A028-B30A6C3D647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19844C8-DF9D-0049-E768-A812557B9C39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8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7239000" y="2133600"/>
            <a:ext cx="914400" cy="838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21221" y="718415"/>
            <a:ext cx="3558758" cy="482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kern="0" dirty="0">
                <a:solidFill>
                  <a:srgbClr val="006CDD"/>
                </a:solidFill>
                <a:latin typeface="+mj-lt"/>
                <a:ea typeface="+mj-ea"/>
                <a:cs typeface="+mj-cs"/>
              </a:rPr>
              <a:t>Pneumatic Cylinder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05000" y="2133600"/>
            <a:ext cx="29718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7600" y="2133600"/>
            <a:ext cx="2286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86200" y="2466975"/>
            <a:ext cx="1295400" cy="1524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981200" y="1600200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648200" y="1676400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1981200" y="1600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2133600" y="1600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4648200" y="1600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4800600" y="1600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152400" y="1371600"/>
            <a:ext cx="1447800" cy="381000"/>
          </a:xfrm>
          <a:prstGeom prst="wedgeRoundRectCallout">
            <a:avLst>
              <a:gd name="adj1" fmla="val 116449"/>
              <a:gd name="adj2" fmla="val 28875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Pressure P</a:t>
            </a: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2438400" y="1447800"/>
            <a:ext cx="1219200" cy="381000"/>
          </a:xfrm>
          <a:prstGeom prst="wedgeRoundRectCallout">
            <a:avLst>
              <a:gd name="adj1" fmla="val 48176"/>
              <a:gd name="adj2" fmla="val 26666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Area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5181600" y="253365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5562600" y="1905000"/>
            <a:ext cx="1219200" cy="381000"/>
          </a:xfrm>
          <a:prstGeom prst="wedgeRoundRectCallout">
            <a:avLst>
              <a:gd name="adj1" fmla="val -56250"/>
              <a:gd name="adj2" fmla="val 825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Force F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7696200" y="1143000"/>
            <a:ext cx="1219200" cy="381000"/>
          </a:xfrm>
          <a:prstGeom prst="wedgeRoundRectCallout">
            <a:avLst>
              <a:gd name="adj1" fmla="val -54949"/>
              <a:gd name="adj2" fmla="val 28166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Diameter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31242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Section of Piston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3124200"/>
            <a:ext cx="23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 View of Cylinder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3581400"/>
            <a:ext cx="769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much force is exerted by the piston?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4800600"/>
            <a:ext cx="497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pressure = 60 psi and diameter = 1 inch: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5238690"/>
            <a:ext cx="3863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Area = pi x (1 in)</a:t>
            </a:r>
            <a:r>
              <a:rPr lang="en-US" sz="2000" baseline="30000" dirty="0"/>
              <a:t>2</a:t>
            </a:r>
            <a:r>
              <a:rPr lang="en-US" sz="2000" dirty="0"/>
              <a:t> / 4 = 0.785 in</a:t>
            </a:r>
            <a:r>
              <a:rPr lang="en-US" sz="2000" baseline="300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8812" y="5595052"/>
            <a:ext cx="4616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Force = (60 psi) x (0.785 in</a:t>
            </a:r>
            <a:r>
              <a:rPr lang="en-US" sz="2000" baseline="30000" dirty="0"/>
              <a:t>2</a:t>
            </a:r>
            <a:r>
              <a:rPr lang="en-US" sz="2000" dirty="0"/>
              <a:t>) =   47 lbs.</a:t>
            </a:r>
            <a:endParaRPr lang="en-US" sz="2000" baseline="300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715000" y="4724400"/>
          <a:ext cx="31496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419040" progId="Equation.3">
                  <p:embed/>
                </p:oleObj>
              </mc:Choice>
              <mc:Fallback>
                <p:oleObj name="Equation" r:id="rId2" imgW="1536480" imgH="41904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724400"/>
                        <a:ext cx="314960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562600" y="4191000"/>
          <a:ext cx="3276600" cy="4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203040" progId="Equation.3">
                  <p:embed/>
                </p:oleObj>
              </mc:Choice>
              <mc:Fallback>
                <p:oleObj name="Equation" r:id="rId4" imgW="1473120" imgH="203040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91000"/>
                        <a:ext cx="3276600" cy="451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ject 5">
            <a:extLst>
              <a:ext uri="{FF2B5EF4-FFF2-40B4-BE49-F238E27FC236}">
                <a16:creationId xmlns:a16="http://schemas.microsoft.com/office/drawing/2014/main" id="{73374D37-E95F-8120-FDCC-953D2E86BAC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BFB95B2B-FCF9-A750-C3E2-291C778345E0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882396"/>
            <a:ext cx="9170035" cy="2286000"/>
            <a:chOff x="-12191" y="882396"/>
            <a:chExt cx="9170035" cy="2286000"/>
          </a:xfrm>
        </p:grpSpPr>
        <p:sp>
          <p:nvSpPr>
            <p:cNvPr id="3" name="object 3"/>
            <p:cNvSpPr/>
            <p:nvPr/>
          </p:nvSpPr>
          <p:spPr>
            <a:xfrm>
              <a:off x="0" y="882396"/>
              <a:ext cx="9144000" cy="2286000"/>
            </a:xfrm>
            <a:custGeom>
              <a:avLst/>
              <a:gdLst/>
              <a:ahLst/>
              <a:cxnLst/>
              <a:rect l="l" t="t" r="r" b="b"/>
              <a:pathLst>
                <a:path w="9144000" h="2286000">
                  <a:moveTo>
                    <a:pt x="9144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9144000" y="2286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3092958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5">
                  <a:moveTo>
                    <a:pt x="0" y="0"/>
                  </a:moveTo>
                  <a:lnTo>
                    <a:pt x="9144000" y="1650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57911"/>
            <a:ext cx="1940052" cy="7589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B0FD12"/>
                </a:solidFill>
              </a:rPr>
              <a:t>Fluid</a:t>
            </a:r>
            <a:r>
              <a:rPr sz="3600" spc="-10" dirty="0">
                <a:solidFill>
                  <a:srgbClr val="B0FD12"/>
                </a:solidFill>
              </a:rPr>
              <a:t> </a:t>
            </a:r>
            <a:r>
              <a:rPr sz="3600" dirty="0">
                <a:solidFill>
                  <a:srgbClr val="B0FD12"/>
                </a:solidFill>
              </a:rPr>
              <a:t>Power </a:t>
            </a:r>
            <a:r>
              <a:rPr sz="3600" spc="-10" dirty="0">
                <a:solidFill>
                  <a:srgbClr val="B0FD12"/>
                </a:solidFill>
              </a:rPr>
              <a:t>Challenge:</a:t>
            </a:r>
            <a:endParaRPr sz="360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B0FD12"/>
                </a:solidFill>
              </a:rPr>
              <a:t>Workshop</a:t>
            </a:r>
            <a:r>
              <a:rPr sz="3600" spc="-20" dirty="0">
                <a:solidFill>
                  <a:srgbClr val="B0FD12"/>
                </a:solidFill>
              </a:rPr>
              <a:t> </a:t>
            </a:r>
            <a:r>
              <a:rPr sz="3600" dirty="0">
                <a:solidFill>
                  <a:srgbClr val="B0FD12"/>
                </a:solidFill>
              </a:rPr>
              <a:t>Day</a:t>
            </a:r>
            <a:r>
              <a:rPr sz="3600" spc="-30" dirty="0">
                <a:solidFill>
                  <a:srgbClr val="B0FD12"/>
                </a:solidFill>
              </a:rPr>
              <a:t> </a:t>
            </a:r>
            <a:r>
              <a:rPr sz="3600" dirty="0">
                <a:solidFill>
                  <a:srgbClr val="B0FD12"/>
                </a:solidFill>
              </a:rPr>
              <a:t>–</a:t>
            </a:r>
            <a:r>
              <a:rPr sz="3600" spc="-35" dirty="0">
                <a:solidFill>
                  <a:srgbClr val="B0FD12"/>
                </a:solidFill>
              </a:rPr>
              <a:t> </a:t>
            </a:r>
            <a:r>
              <a:rPr lang="en-US" sz="3600" spc="-35" dirty="0">
                <a:solidFill>
                  <a:srgbClr val="B0FD12"/>
                </a:solidFill>
              </a:rPr>
              <a:t>January</a:t>
            </a:r>
            <a:r>
              <a:rPr sz="3600" spc="-15" dirty="0">
                <a:solidFill>
                  <a:srgbClr val="B0FD12"/>
                </a:solidFill>
              </a:rPr>
              <a:t> </a:t>
            </a:r>
            <a:r>
              <a:rPr lang="en-US" sz="3600" spc="-15" dirty="0">
                <a:solidFill>
                  <a:srgbClr val="B0FD12"/>
                </a:solidFill>
              </a:rPr>
              <a:t>31st</a:t>
            </a:r>
            <a:r>
              <a:rPr sz="3600" dirty="0">
                <a:solidFill>
                  <a:srgbClr val="B0FD12"/>
                </a:solidFill>
              </a:rPr>
              <a:t>,</a:t>
            </a:r>
            <a:r>
              <a:rPr sz="3600" spc="-15" dirty="0">
                <a:solidFill>
                  <a:srgbClr val="B0FD12"/>
                </a:solidFill>
              </a:rPr>
              <a:t> </a:t>
            </a:r>
            <a:r>
              <a:rPr sz="3600" spc="-20" dirty="0">
                <a:solidFill>
                  <a:srgbClr val="B0FD12"/>
                </a:solidFill>
              </a:rPr>
              <a:t>202</a:t>
            </a:r>
            <a:r>
              <a:rPr lang="en-US" sz="3600" spc="-20" dirty="0">
                <a:solidFill>
                  <a:srgbClr val="B0FD12"/>
                </a:solidFill>
              </a:rPr>
              <a:t>5</a:t>
            </a:r>
            <a:endParaRPr sz="3600" dirty="0"/>
          </a:p>
        </p:txBody>
      </p:sp>
      <p:sp>
        <p:nvSpPr>
          <p:cNvPr id="8" name="object 8"/>
          <p:cNvSpPr txBox="1"/>
          <p:nvPr/>
        </p:nvSpPr>
        <p:spPr>
          <a:xfrm>
            <a:off x="3432175" y="3287648"/>
            <a:ext cx="4582795" cy="12078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006CDD"/>
                </a:solidFill>
                <a:latin typeface="Arial"/>
                <a:cs typeface="Arial"/>
              </a:rPr>
              <a:t>PRESENTERS</a:t>
            </a:r>
            <a:r>
              <a:rPr sz="1800" spc="-10" dirty="0">
                <a:solidFill>
                  <a:srgbClr val="006CDD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927100" marR="5080">
              <a:lnSpc>
                <a:spcPct val="110000"/>
              </a:lnSpc>
            </a:pPr>
            <a:r>
              <a:rPr lang="en-US" sz="1800" b="1" dirty="0">
                <a:solidFill>
                  <a:srgbClr val="006CDD"/>
                </a:solidFill>
                <a:latin typeface="Arial"/>
                <a:cs typeface="Arial"/>
              </a:rPr>
              <a:t>Bill Haley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–</a:t>
            </a:r>
            <a:r>
              <a:rPr sz="18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006CDD"/>
                </a:solidFill>
                <a:latin typeface="Arial"/>
                <a:cs typeface="Arial"/>
              </a:rPr>
              <a:t>FORCE AMERICA </a:t>
            </a:r>
            <a:r>
              <a:rPr sz="1800" b="1" dirty="0">
                <a:solidFill>
                  <a:srgbClr val="006CDD"/>
                </a:solidFill>
                <a:latin typeface="Arial"/>
                <a:cs typeface="Arial"/>
              </a:rPr>
              <a:t>Wayne</a:t>
            </a:r>
            <a:r>
              <a:rPr sz="1800" b="1" spc="-3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CDD"/>
                </a:solidFill>
                <a:latin typeface="Arial"/>
                <a:cs typeface="Arial"/>
              </a:rPr>
              <a:t>Buroker</a:t>
            </a:r>
            <a:r>
              <a:rPr sz="1800" b="1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–</a:t>
            </a:r>
            <a:r>
              <a:rPr sz="1800" spc="-4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CDD"/>
                </a:solidFill>
                <a:latin typeface="Arial"/>
                <a:cs typeface="Arial"/>
              </a:rPr>
              <a:t>WCTC</a:t>
            </a:r>
            <a:endParaRPr lang="en-US" sz="1800" spc="-20" dirty="0">
              <a:solidFill>
                <a:srgbClr val="006CDD"/>
              </a:solidFill>
              <a:latin typeface="Arial"/>
              <a:cs typeface="Arial"/>
            </a:endParaRPr>
          </a:p>
          <a:p>
            <a:pPr marL="927100" marR="5080">
              <a:lnSpc>
                <a:spcPct val="110000"/>
              </a:lnSpc>
            </a:pPr>
            <a:r>
              <a:rPr lang="en-US" b="1" spc="-20" dirty="0">
                <a:solidFill>
                  <a:srgbClr val="006CDD"/>
                </a:solidFill>
                <a:latin typeface="Arial"/>
                <a:cs typeface="Arial"/>
              </a:rPr>
              <a:t>James Foster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CDD"/>
                </a:solidFill>
                <a:latin typeface="Arial"/>
                <a:cs typeface="Arial"/>
              </a:rPr>
              <a:t>NFPA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9060" y="2362200"/>
            <a:ext cx="2727960" cy="3604259"/>
            <a:chOff x="99060" y="2362200"/>
            <a:chExt cx="2727960" cy="3604259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" y="2435351"/>
              <a:ext cx="2727960" cy="35311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362200"/>
              <a:ext cx="2625851" cy="34290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D5332D2-427B-7ED6-16E7-7A673C1F40B0}"/>
              </a:ext>
            </a:extLst>
          </p:cNvPr>
          <p:cNvSpPr txBox="1"/>
          <p:nvPr/>
        </p:nvSpPr>
        <p:spPr>
          <a:xfrm rot="20725521">
            <a:off x="425809" y="2950850"/>
            <a:ext cx="1948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 Black" panose="020B0A04020102020204" pitchFamily="34" charset="0"/>
              </a:rPr>
              <a:t>8th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Arial Black" panose="020B0A04020102020204" pitchFamily="34" charset="0"/>
              </a:rPr>
              <a:t>Annual</a:t>
            </a:r>
          </a:p>
        </p:txBody>
      </p:sp>
      <p:pic>
        <p:nvPicPr>
          <p:cNvPr id="20" name="object 15">
            <a:extLst>
              <a:ext uri="{FF2B5EF4-FFF2-40B4-BE49-F238E27FC236}">
                <a16:creationId xmlns:a16="http://schemas.microsoft.com/office/drawing/2014/main" id="{584AEADE-4D7B-4B01-FCBB-CC624BAFEDA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8910" y="5403958"/>
            <a:ext cx="1573011" cy="818535"/>
          </a:xfrm>
          <a:prstGeom prst="rect">
            <a:avLst/>
          </a:prstGeom>
        </p:spPr>
      </p:pic>
      <p:pic>
        <p:nvPicPr>
          <p:cNvPr id="21" name="object 16">
            <a:extLst>
              <a:ext uri="{FF2B5EF4-FFF2-40B4-BE49-F238E27FC236}">
                <a16:creationId xmlns:a16="http://schemas.microsoft.com/office/drawing/2014/main" id="{BD70BF67-B366-AEC2-52AA-28327C87AD7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32175" y="4692078"/>
            <a:ext cx="1774681" cy="495658"/>
          </a:xfrm>
          <a:prstGeom prst="rect">
            <a:avLst/>
          </a:prstGeom>
        </p:spPr>
      </p:pic>
      <p:pic>
        <p:nvPicPr>
          <p:cNvPr id="22" name="object 18">
            <a:extLst>
              <a:ext uri="{FF2B5EF4-FFF2-40B4-BE49-F238E27FC236}">
                <a16:creationId xmlns:a16="http://schemas.microsoft.com/office/drawing/2014/main" id="{D8DDC5E6-965C-878C-C890-22D80026A5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11080" y="4635262"/>
            <a:ext cx="1854982" cy="6092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16192A-F720-B64D-7141-63045B580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13" y="5505299"/>
            <a:ext cx="1776927" cy="74408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328C2-3B2C-BD61-2546-B79774B5427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14910B-4C47-BA58-7042-5BD700917E7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lang="en-US" spc="-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3149" y="1002233"/>
            <a:ext cx="59969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000000"/>
                </a:solidFill>
              </a:rPr>
              <a:t>Explore</a:t>
            </a:r>
            <a:r>
              <a:rPr sz="6000" spc="-30" dirty="0">
                <a:solidFill>
                  <a:srgbClr val="000000"/>
                </a:solidFill>
              </a:rPr>
              <a:t> </a:t>
            </a:r>
            <a:r>
              <a:rPr sz="6000" dirty="0">
                <a:solidFill>
                  <a:srgbClr val="000000"/>
                </a:solidFill>
              </a:rPr>
              <a:t>Tool</a:t>
            </a:r>
            <a:r>
              <a:rPr sz="6000" spc="-15" dirty="0">
                <a:solidFill>
                  <a:srgbClr val="000000"/>
                </a:solidFill>
              </a:rPr>
              <a:t> </a:t>
            </a:r>
            <a:r>
              <a:rPr sz="6000" spc="-10" dirty="0">
                <a:solidFill>
                  <a:srgbClr val="000000"/>
                </a:solidFill>
              </a:rPr>
              <a:t>Kits!</a:t>
            </a:r>
            <a:endParaRPr sz="6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486280" y="1924938"/>
            <a:ext cx="6170930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Arial"/>
                <a:cs typeface="Arial"/>
              </a:rPr>
              <a:t>SAFETY</a:t>
            </a:r>
            <a:r>
              <a:rPr sz="4000" spc="-18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FIRST!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4000" dirty="0">
                <a:latin typeface="Arial"/>
                <a:cs typeface="Arial"/>
              </a:rPr>
              <a:t>WEAR</a:t>
            </a:r>
            <a:r>
              <a:rPr sz="4000" spc="-15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SAFETY</a:t>
            </a:r>
            <a:r>
              <a:rPr sz="4000" spc="-15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GLASSES </a:t>
            </a:r>
            <a:r>
              <a:rPr sz="4000" spc="-20" dirty="0">
                <a:latin typeface="Arial"/>
                <a:cs typeface="Arial"/>
              </a:rPr>
              <a:t>NOW!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743585" marR="731520" indent="974090">
              <a:lnSpc>
                <a:spcPct val="100000"/>
              </a:lnSpc>
            </a:pPr>
            <a:r>
              <a:rPr sz="4000" b="1" dirty="0">
                <a:latin typeface="Arial"/>
                <a:cs typeface="Arial"/>
              </a:rPr>
              <a:t>Don’t</a:t>
            </a:r>
            <a:r>
              <a:rPr sz="4000" b="1" spc="-114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Open </a:t>
            </a:r>
            <a:r>
              <a:rPr sz="4000" b="1" dirty="0">
                <a:latin typeface="Arial"/>
                <a:cs typeface="Arial"/>
              </a:rPr>
              <a:t>Workshop</a:t>
            </a:r>
            <a:r>
              <a:rPr sz="4000" b="1" spc="-12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Kits</a:t>
            </a:r>
            <a:r>
              <a:rPr sz="4000" b="1" spc="-114" dirty="0">
                <a:latin typeface="Arial"/>
                <a:cs typeface="Arial"/>
              </a:rPr>
              <a:t> </a:t>
            </a:r>
            <a:r>
              <a:rPr sz="4000" b="1" spc="-20" dirty="0">
                <a:latin typeface="Arial"/>
                <a:cs typeface="Arial"/>
              </a:rPr>
              <a:t>Yet!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384503"/>
            <a:ext cx="1321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Safety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953895"/>
            <a:ext cx="5628640" cy="33178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Safety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everyone’s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responsibility!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Always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safety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glasses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Yes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cutting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drilling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Running,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Throwing,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Play!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When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sawing,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drilling,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sanding;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Ensure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mitre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securely clamped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down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Ensure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workpiece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secure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stable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Ensure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hands/fingers 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harms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way</a:t>
            </a:r>
            <a:endParaRPr sz="1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Wipe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sawdust,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don’t</a:t>
            </a:r>
            <a:r>
              <a:rPr sz="1800" spc="-20" dirty="0">
                <a:latin typeface="Arial"/>
                <a:cs typeface="Arial"/>
              </a:rPr>
              <a:t> blow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Questions?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63625" y="1520825"/>
          <a:ext cx="5638165" cy="3605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Item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Description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Quantity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595"/>
                        </a:lnSpc>
                        <a:spcBef>
                          <a:spcPts val="8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Bench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Hook/Mitre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Box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(double-sided,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7/16"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slots)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905" algn="r">
                        <a:lnSpc>
                          <a:spcPts val="1595"/>
                        </a:lnSpc>
                        <a:spcBef>
                          <a:spcPts val="86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clamp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(3")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Acrylic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Ruler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(with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1/16"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inch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divisions)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Junior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Hacksaw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Hacksaw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blades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(fine,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single)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Scissors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(5`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rounded,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pr)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Craft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drill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Wood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drillbit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3/16"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(brad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pt)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Round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file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handle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(1/4"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diam.)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Glasses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clear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lens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5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9525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Mini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low-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temp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Glue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Gun,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10W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59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862329"/>
            <a:ext cx="40722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Verify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Tool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Kit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Contents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325617"/>
            <a:ext cx="786638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Arial"/>
                <a:cs typeface="Arial"/>
              </a:rPr>
              <a:t>We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will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be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collecting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all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the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glue</a:t>
            </a:r>
            <a:r>
              <a:rPr sz="1800" b="1" i="1" spc="-5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guns,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these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are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for</a:t>
            </a:r>
            <a:r>
              <a:rPr sz="1800" b="1" i="1" spc="-3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Challenge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Day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1200" dirty="0">
                <a:latin typeface="Arial"/>
                <a:cs typeface="Arial"/>
              </a:rPr>
              <a:t>What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bench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hook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for?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What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kit could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hurt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 </a:t>
            </a:r>
            <a:r>
              <a:rPr sz="1200" spc="-10" dirty="0">
                <a:latin typeface="Arial"/>
                <a:cs typeface="Arial"/>
              </a:rPr>
              <a:t>others?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794" y="1411351"/>
            <a:ext cx="3582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Construction</a:t>
            </a:r>
            <a:r>
              <a:rPr sz="3600" spc="-225" dirty="0"/>
              <a:t> </a:t>
            </a:r>
            <a:r>
              <a:rPr sz="3600" spc="-20" dirty="0"/>
              <a:t>Tips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i="0" dirty="0">
                <a:latin typeface="Arial"/>
                <a:cs typeface="Arial"/>
              </a:rPr>
              <a:t>Have</a:t>
            </a:r>
            <a:r>
              <a:rPr i="0" spc="-2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a </a:t>
            </a:r>
            <a:r>
              <a:rPr i="0" spc="-20" dirty="0">
                <a:latin typeface="Arial"/>
                <a:cs typeface="Arial"/>
              </a:rPr>
              <a:t>plan</a:t>
            </a: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i="0" dirty="0">
                <a:latin typeface="Arial"/>
                <a:cs typeface="Arial"/>
              </a:rPr>
              <a:t>Measure</a:t>
            </a:r>
            <a:r>
              <a:rPr i="0" spc="-40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twice,</a:t>
            </a:r>
            <a:r>
              <a:rPr i="0" spc="-2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cut</a:t>
            </a:r>
            <a:r>
              <a:rPr i="0" spc="-30" dirty="0">
                <a:latin typeface="Arial"/>
                <a:cs typeface="Arial"/>
              </a:rPr>
              <a:t> </a:t>
            </a:r>
            <a:r>
              <a:rPr i="0" spc="-20" dirty="0">
                <a:latin typeface="Arial"/>
                <a:cs typeface="Arial"/>
              </a:rPr>
              <a:t>once</a:t>
            </a: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i="0" dirty="0">
                <a:latin typeface="Arial"/>
                <a:cs typeface="Arial"/>
              </a:rPr>
              <a:t>Accuracy</a:t>
            </a:r>
            <a:r>
              <a:rPr i="0" spc="-5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is </a:t>
            </a:r>
            <a:r>
              <a:rPr i="0" spc="-10" dirty="0">
                <a:latin typeface="Arial"/>
                <a:cs typeface="Arial"/>
              </a:rPr>
              <a:t>important</a:t>
            </a: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i="0" dirty="0">
                <a:latin typeface="Arial"/>
                <a:cs typeface="Arial"/>
              </a:rPr>
              <a:t>Wood</a:t>
            </a:r>
            <a:r>
              <a:rPr i="0" spc="-25" dirty="0">
                <a:latin typeface="Arial"/>
                <a:cs typeface="Arial"/>
              </a:rPr>
              <a:t> </a:t>
            </a:r>
            <a:r>
              <a:rPr i="0" spc="-20" dirty="0">
                <a:latin typeface="Arial"/>
                <a:cs typeface="Arial"/>
              </a:rPr>
              <a:t>Glue</a:t>
            </a: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Less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</a:t>
            </a:r>
            <a:r>
              <a:rPr sz="2000" spc="-10" dirty="0">
                <a:latin typeface="Arial"/>
                <a:cs typeface="Arial"/>
              </a:rPr>
              <a:t>more!</a:t>
            </a:r>
            <a:endParaRPr sz="20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Excessive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glue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takes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‘set-up’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result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stronger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joint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stick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spread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glue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contact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surfaces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gussets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members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strength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Consider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Gravity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712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Using</a:t>
            </a:r>
            <a:r>
              <a:rPr sz="2800" spc="-65" dirty="0"/>
              <a:t> </a:t>
            </a:r>
            <a:r>
              <a:rPr sz="2800" dirty="0"/>
              <a:t>Wood</a:t>
            </a:r>
            <a:r>
              <a:rPr sz="2800" spc="-60" dirty="0"/>
              <a:t> </a:t>
            </a:r>
            <a:r>
              <a:rPr sz="2800" spc="-20" dirty="0"/>
              <a:t>Glue</a:t>
            </a:r>
            <a:endParaRPr sz="28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000" dirty="0"/>
              <a:t>Use</a:t>
            </a:r>
            <a:r>
              <a:rPr sz="2000" spc="-20" dirty="0"/>
              <a:t> </a:t>
            </a:r>
            <a:r>
              <a:rPr sz="2000" dirty="0"/>
              <a:t>the</a:t>
            </a:r>
            <a:r>
              <a:rPr sz="2000" spc="-25" dirty="0"/>
              <a:t> </a:t>
            </a:r>
            <a:r>
              <a:rPr sz="2000" dirty="0"/>
              <a:t>glue</a:t>
            </a:r>
            <a:r>
              <a:rPr sz="2000" spc="-20" dirty="0"/>
              <a:t> </a:t>
            </a:r>
            <a:r>
              <a:rPr sz="2000" dirty="0"/>
              <a:t>cup</a:t>
            </a:r>
            <a:r>
              <a:rPr sz="2000" spc="-15" dirty="0"/>
              <a:t> </a:t>
            </a:r>
            <a:r>
              <a:rPr sz="2000" dirty="0"/>
              <a:t>and</a:t>
            </a:r>
            <a:r>
              <a:rPr sz="2000" spc="-20" dirty="0"/>
              <a:t> </a:t>
            </a:r>
            <a:r>
              <a:rPr sz="2000" dirty="0"/>
              <a:t>stirring</a:t>
            </a:r>
            <a:r>
              <a:rPr sz="2000" spc="-30" dirty="0"/>
              <a:t> </a:t>
            </a:r>
            <a:r>
              <a:rPr sz="2000" dirty="0"/>
              <a:t>stick</a:t>
            </a:r>
            <a:r>
              <a:rPr sz="2000" spc="-25" dirty="0"/>
              <a:t> </a:t>
            </a:r>
            <a:r>
              <a:rPr sz="2000" dirty="0"/>
              <a:t>to</a:t>
            </a:r>
            <a:r>
              <a:rPr sz="2000" spc="-25" dirty="0"/>
              <a:t> </a:t>
            </a:r>
            <a:r>
              <a:rPr sz="2000" dirty="0"/>
              <a:t>apply</a:t>
            </a:r>
            <a:r>
              <a:rPr sz="2000" spc="-15" dirty="0"/>
              <a:t> </a:t>
            </a:r>
            <a:r>
              <a:rPr sz="2000" dirty="0"/>
              <a:t>glue</a:t>
            </a:r>
            <a:r>
              <a:rPr sz="2000" spc="-20" dirty="0"/>
              <a:t> </a:t>
            </a:r>
            <a:r>
              <a:rPr sz="2000" dirty="0"/>
              <a:t>sparingly</a:t>
            </a:r>
            <a:r>
              <a:rPr sz="2000" spc="-15" dirty="0"/>
              <a:t> </a:t>
            </a:r>
            <a:r>
              <a:rPr sz="2000" i="1" dirty="0">
                <a:latin typeface="Arial"/>
                <a:cs typeface="Arial"/>
              </a:rPr>
              <a:t>(less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is </a:t>
            </a:r>
            <a:r>
              <a:rPr sz="2000" i="1" spc="-10" dirty="0">
                <a:latin typeface="Arial"/>
                <a:cs typeface="Arial"/>
              </a:rPr>
              <a:t>more)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487167"/>
            <a:ext cx="4267200" cy="31531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487167"/>
            <a:ext cx="4267200" cy="31394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98875" y="4580077"/>
            <a:ext cx="5276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0000"/>
                </a:solidFill>
                <a:latin typeface="Arial"/>
                <a:cs typeface="Arial"/>
              </a:rPr>
              <a:t>√</a:t>
            </a:r>
            <a:endParaRPr sz="7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5261228" y="4535246"/>
            <a:ext cx="5003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9912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Using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miter</a:t>
            </a:r>
            <a:r>
              <a:rPr sz="2800" spc="-45" dirty="0"/>
              <a:t> </a:t>
            </a:r>
            <a:r>
              <a:rPr sz="2800" dirty="0"/>
              <a:t>box</a:t>
            </a:r>
            <a:r>
              <a:rPr sz="2800" spc="-45" dirty="0"/>
              <a:t> </a:t>
            </a:r>
            <a:r>
              <a:rPr sz="2800" dirty="0"/>
              <a:t>and</a:t>
            </a:r>
            <a:r>
              <a:rPr sz="2800" spc="-45" dirty="0"/>
              <a:t> </a:t>
            </a:r>
            <a:r>
              <a:rPr sz="2800" dirty="0"/>
              <a:t>hand</a:t>
            </a:r>
            <a:r>
              <a:rPr sz="2800" spc="-40" dirty="0"/>
              <a:t> </a:t>
            </a:r>
            <a:r>
              <a:rPr sz="2800" dirty="0"/>
              <a:t>saw</a:t>
            </a:r>
            <a:r>
              <a:rPr sz="2800" spc="-55" dirty="0"/>
              <a:t> </a:t>
            </a:r>
            <a:r>
              <a:rPr sz="2800" dirty="0"/>
              <a:t>to</a:t>
            </a:r>
            <a:r>
              <a:rPr sz="2800" spc="-45" dirty="0"/>
              <a:t> </a:t>
            </a:r>
            <a:r>
              <a:rPr sz="2800" dirty="0"/>
              <a:t>cut</a:t>
            </a:r>
            <a:r>
              <a:rPr sz="2800" spc="-50" dirty="0"/>
              <a:t> </a:t>
            </a:r>
            <a:r>
              <a:rPr sz="2800" spc="-20" dirty="0"/>
              <a:t>wood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4114800" cy="35631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2369820"/>
            <a:ext cx="4268724" cy="35615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78989" y="5374030"/>
            <a:ext cx="890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RIGHTY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5413628" y="5374030"/>
            <a:ext cx="73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LEFTY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712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Using</a:t>
            </a:r>
            <a:r>
              <a:rPr sz="2800" spc="-40" dirty="0"/>
              <a:t> </a:t>
            </a:r>
            <a:r>
              <a:rPr sz="2800" dirty="0"/>
              <a:t>the</a:t>
            </a:r>
            <a:r>
              <a:rPr sz="2800" spc="-40" dirty="0"/>
              <a:t> </a:t>
            </a:r>
            <a:r>
              <a:rPr sz="2800" dirty="0"/>
              <a:t>hand</a:t>
            </a:r>
            <a:r>
              <a:rPr sz="2800" spc="-25" dirty="0"/>
              <a:t> </a:t>
            </a:r>
            <a:r>
              <a:rPr sz="2800" dirty="0"/>
              <a:t>drill</a:t>
            </a:r>
            <a:r>
              <a:rPr sz="2800" spc="-50" dirty="0"/>
              <a:t> </a:t>
            </a:r>
            <a:r>
              <a:rPr sz="2800" dirty="0"/>
              <a:t>to</a:t>
            </a:r>
            <a:r>
              <a:rPr sz="2800" spc="-45" dirty="0"/>
              <a:t> </a:t>
            </a:r>
            <a:r>
              <a:rPr sz="2800" dirty="0"/>
              <a:t>drill</a:t>
            </a:r>
            <a:r>
              <a:rPr sz="2800" spc="-40" dirty="0"/>
              <a:t> </a:t>
            </a:r>
            <a:r>
              <a:rPr sz="2800" dirty="0"/>
              <a:t>a</a:t>
            </a:r>
            <a:r>
              <a:rPr sz="2800" spc="-50" dirty="0"/>
              <a:t> </a:t>
            </a:r>
            <a:r>
              <a:rPr sz="2800" dirty="0"/>
              <a:t>hole</a:t>
            </a:r>
            <a:r>
              <a:rPr sz="2800" spc="-35" dirty="0"/>
              <a:t> </a:t>
            </a:r>
            <a:r>
              <a:rPr sz="2800" dirty="0"/>
              <a:t>in</a:t>
            </a:r>
            <a:r>
              <a:rPr sz="2800" spc="-40" dirty="0"/>
              <a:t> </a:t>
            </a:r>
            <a:r>
              <a:rPr sz="2800" dirty="0"/>
              <a:t>a</a:t>
            </a:r>
            <a:r>
              <a:rPr sz="2800" spc="-45" dirty="0"/>
              <a:t> </a:t>
            </a:r>
            <a:r>
              <a:rPr sz="2800" spc="-10" dirty="0"/>
              <a:t>syringe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943100"/>
            <a:ext cx="4796028" cy="41955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04609" y="2465959"/>
            <a:ext cx="212090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Keep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drill </a:t>
            </a:r>
            <a:r>
              <a:rPr sz="1800" spc="-10" dirty="0">
                <a:latin typeface="Arial"/>
                <a:cs typeface="Arial"/>
              </a:rPr>
              <a:t>upright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partner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lend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keep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piston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syringe </a:t>
            </a:r>
            <a:r>
              <a:rPr sz="1800" spc="-10" dirty="0">
                <a:latin typeface="Arial"/>
                <a:cs typeface="Arial"/>
              </a:rPr>
              <a:t>still.</a:t>
            </a:r>
            <a:endParaRPr sz="1800">
              <a:latin typeface="Arial"/>
              <a:cs typeface="Arial"/>
            </a:endParaRPr>
          </a:p>
          <a:p>
            <a:pPr marL="12700" marR="1555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Press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down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while </a:t>
            </a:r>
            <a:r>
              <a:rPr sz="1800" dirty="0">
                <a:latin typeface="Arial"/>
                <a:cs typeface="Arial"/>
              </a:rPr>
              <a:t>drilling.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remove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drill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hole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rotate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same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direction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pull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drill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1167129"/>
            <a:ext cx="2199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Divide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Tasks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917244" y="1932559"/>
            <a:ext cx="6828155" cy="3421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Elect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Group</a:t>
            </a:r>
            <a:r>
              <a:rPr sz="1800" spc="-10" dirty="0">
                <a:latin typeface="Arial"/>
                <a:cs typeface="Arial"/>
              </a:rPr>
              <a:t> Leader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Assign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example):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Leader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(Check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needed)</a:t>
            </a:r>
            <a:endParaRPr sz="185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Wood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Cutter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Builder</a:t>
            </a:r>
            <a:endParaRPr sz="18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Cube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Maker</a:t>
            </a:r>
            <a:endParaRPr sz="18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Gussets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Glue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 dirty="0">
              <a:latin typeface="Arial"/>
              <a:cs typeface="Arial"/>
            </a:endParaRPr>
          </a:p>
          <a:p>
            <a:pPr marL="1638300" marR="5080" indent="-14509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Without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dividing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tasks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parallel,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won’t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complete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activity. </a:t>
            </a:r>
            <a:r>
              <a:rPr sz="1800" dirty="0">
                <a:latin typeface="Arial"/>
                <a:cs typeface="Arial"/>
              </a:rPr>
              <a:t>(Same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challenge </a:t>
            </a:r>
            <a:r>
              <a:rPr sz="1800" spc="-20" dirty="0">
                <a:latin typeface="Arial"/>
                <a:cs typeface="Arial"/>
              </a:rPr>
              <a:t>day)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930954" cy="43950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616" rIns="0" bIns="0" rtlCol="0">
            <a:spAutoFit/>
          </a:bodyPr>
          <a:lstStyle/>
          <a:p>
            <a:pPr marL="318643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Making</a:t>
            </a:r>
            <a:r>
              <a:rPr sz="2800" spc="-50" dirty="0"/>
              <a:t> </a:t>
            </a:r>
            <a:r>
              <a:rPr sz="2800" dirty="0"/>
              <a:t>the</a:t>
            </a:r>
            <a:r>
              <a:rPr sz="2800" spc="-60" dirty="0"/>
              <a:t> </a:t>
            </a:r>
            <a:r>
              <a:rPr sz="2800" spc="-20" dirty="0"/>
              <a:t>cube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036" y="1905000"/>
            <a:ext cx="4284345" cy="3276600"/>
            <a:chOff x="288036" y="1905000"/>
            <a:chExt cx="4284345" cy="3276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036" y="1905000"/>
              <a:ext cx="4283964" cy="3276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556" y="2414041"/>
              <a:ext cx="1068311" cy="5745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0" y="2438400"/>
              <a:ext cx="978408" cy="4846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52800" y="24384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242315"/>
                  </a:moveTo>
                  <a:lnTo>
                    <a:pt x="242315" y="0"/>
                  </a:lnTo>
                  <a:lnTo>
                    <a:pt x="242315" y="121158"/>
                  </a:lnTo>
                  <a:lnTo>
                    <a:pt x="978408" y="121158"/>
                  </a:lnTo>
                  <a:lnTo>
                    <a:pt x="978408" y="363474"/>
                  </a:lnTo>
                  <a:lnTo>
                    <a:pt x="242315" y="363474"/>
                  </a:lnTo>
                  <a:lnTo>
                    <a:pt x="242315" y="484632"/>
                  </a:lnTo>
                  <a:lnTo>
                    <a:pt x="0" y="242315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3000" y="1752600"/>
            <a:ext cx="3674363" cy="36743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139567" y="2588132"/>
            <a:ext cx="14116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Arial"/>
                <a:cs typeface="Arial"/>
              </a:rPr>
              <a:t>USE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DOUBLE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GUSSET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6248399"/>
            <a:ext cx="9170035" cy="609600"/>
            <a:chOff x="-12191" y="6248399"/>
            <a:chExt cx="9170035" cy="609600"/>
          </a:xfrm>
        </p:grpSpPr>
        <p:sp>
          <p:nvSpPr>
            <p:cNvPr id="3" name="object 3"/>
            <p:cNvSpPr/>
            <p:nvPr/>
          </p:nvSpPr>
          <p:spPr>
            <a:xfrm>
              <a:off x="0" y="6248399"/>
              <a:ext cx="9144000" cy="609600"/>
            </a:xfrm>
            <a:custGeom>
              <a:avLst/>
              <a:gdLst/>
              <a:ahLst/>
              <a:cxnLst/>
              <a:rect l="l" t="t" r="r" b="b"/>
              <a:pathLst>
                <a:path w="9144000" h="609600">
                  <a:moveTo>
                    <a:pt x="9144000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9144000" y="6095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6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6781036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587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76200"/>
            <a:ext cx="1676400" cy="67665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13637" y="1086866"/>
            <a:ext cx="6694805" cy="988694"/>
            <a:chOff x="1113637" y="1086866"/>
            <a:chExt cx="6694805" cy="98869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567" y="1577345"/>
              <a:ext cx="6692647" cy="4975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856" y="1106424"/>
              <a:ext cx="6672833" cy="633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3637" y="1086866"/>
              <a:ext cx="6671589" cy="63233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2620" y="161544"/>
            <a:ext cx="1508759" cy="5913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07614" y="3897303"/>
            <a:ext cx="3308262" cy="9233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312" y="2185347"/>
            <a:ext cx="2482688" cy="13747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51945" y="2452386"/>
            <a:ext cx="3619601" cy="77440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66999" y="4654508"/>
            <a:ext cx="3104337" cy="121442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9E2A5B-0CDE-D0EF-696A-619ED6A2ED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2" y="3799509"/>
            <a:ext cx="2672163" cy="111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4267200" cy="4381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535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Glue</a:t>
            </a:r>
            <a:r>
              <a:rPr sz="2800" spc="-50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dirty="0"/>
              <a:t>sides</a:t>
            </a:r>
            <a:r>
              <a:rPr sz="2800" spc="-40" dirty="0"/>
              <a:t> </a:t>
            </a:r>
            <a:r>
              <a:rPr sz="2800" dirty="0"/>
              <a:t>on</a:t>
            </a:r>
            <a:r>
              <a:rPr sz="2800" spc="-45" dirty="0"/>
              <a:t> </a:t>
            </a:r>
            <a:r>
              <a:rPr sz="2800" dirty="0"/>
              <a:t>the</a:t>
            </a:r>
            <a:r>
              <a:rPr sz="2800" spc="-50" dirty="0"/>
              <a:t> </a:t>
            </a:r>
            <a:r>
              <a:rPr sz="2800" spc="-20" dirty="0"/>
              <a:t>Cube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512" rIns="0" bIns="0" rtlCol="0">
            <a:spAutoFit/>
          </a:bodyPr>
          <a:lstStyle/>
          <a:p>
            <a:pPr marL="335534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Build</a:t>
            </a:r>
            <a:r>
              <a:rPr sz="2800" spc="-50" dirty="0"/>
              <a:t> </a:t>
            </a:r>
            <a:r>
              <a:rPr sz="2800" dirty="0"/>
              <a:t>the</a:t>
            </a:r>
            <a:r>
              <a:rPr sz="2800" spc="-45" dirty="0"/>
              <a:t> </a:t>
            </a:r>
            <a:r>
              <a:rPr sz="2800" spc="-10" dirty="0"/>
              <a:t>Lifter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7900" y="1981200"/>
            <a:ext cx="4648200" cy="41955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86129"/>
            <a:ext cx="457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Lifter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Kit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Bill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Materials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1289050"/>
          <a:ext cx="7772400" cy="4445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12”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pieces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(⅜”</a:t>
                      </a:r>
                      <a:r>
                        <a:rPr sz="1800" spc="-4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cross-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section)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Cards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green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corner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gussets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20cc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Syringes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hole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plunger)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Length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tubing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5”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long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3/16”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Dowel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3”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long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3/16”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Dowel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White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Cardboard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Axle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Holders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Syringe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Holder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Mini-washers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Stirring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Sticks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piece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sand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paper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512" rIns="0" bIns="0" rtlCol="0">
            <a:spAutoFit/>
          </a:bodyPr>
          <a:lstStyle/>
          <a:p>
            <a:pPr marL="237617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Build</a:t>
            </a:r>
            <a:r>
              <a:rPr sz="2800" spc="-70" dirty="0"/>
              <a:t> </a:t>
            </a:r>
            <a:r>
              <a:rPr sz="2800" dirty="0"/>
              <a:t>the</a:t>
            </a:r>
            <a:r>
              <a:rPr sz="2800" spc="-65" dirty="0"/>
              <a:t> </a:t>
            </a:r>
            <a:r>
              <a:rPr sz="2800" dirty="0"/>
              <a:t>Rotating</a:t>
            </a:r>
            <a:r>
              <a:rPr sz="2800" spc="-65" dirty="0"/>
              <a:t> </a:t>
            </a:r>
            <a:r>
              <a:rPr sz="2800" spc="-10" dirty="0"/>
              <a:t>Platform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7192" y="1981200"/>
            <a:ext cx="5309615" cy="41955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7050" y="1507489"/>
          <a:ext cx="7772400" cy="465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8”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pieces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(⅜”</a:t>
                      </a:r>
                      <a:r>
                        <a:rPr sz="1800" spc="-30" dirty="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1800" dirty="0">
                          <a:latin typeface="Palatino Linotype"/>
                          <a:cs typeface="Palatino Linotype"/>
                        </a:rPr>
                        <a:t>cross-</a:t>
                      </a:r>
                      <a:r>
                        <a:rPr sz="1800" spc="-10" dirty="0">
                          <a:latin typeface="Palatino Linotype"/>
                          <a:cs typeface="Palatino Linotype"/>
                        </a:rPr>
                        <a:t>section)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10”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piece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holes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20cc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Syringes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hole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plunger)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Length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plastic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tubing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1½”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long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3/16”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diam.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Wooden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Dowel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each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⅝”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2”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long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3/16”diam. Wooden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Dowel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White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Cardboard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Axle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Holders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Syringe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Holder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Mini-washers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Card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green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corner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gussets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each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piece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sand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paper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stirring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stick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1014729"/>
            <a:ext cx="616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Rotational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Arm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Kit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Bill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Materials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2957" y="1607946"/>
            <a:ext cx="449961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000000"/>
                </a:solidFill>
              </a:rPr>
              <a:t>30</a:t>
            </a:r>
            <a:r>
              <a:rPr sz="7200" spc="-85" dirty="0">
                <a:solidFill>
                  <a:srgbClr val="000000"/>
                </a:solidFill>
              </a:rPr>
              <a:t> </a:t>
            </a:r>
            <a:r>
              <a:rPr sz="7200" spc="-10" dirty="0">
                <a:solidFill>
                  <a:srgbClr val="000000"/>
                </a:solidFill>
              </a:rPr>
              <a:t>Minutes </a:t>
            </a:r>
            <a:r>
              <a:rPr sz="7200" spc="-25" dirty="0">
                <a:solidFill>
                  <a:srgbClr val="000000"/>
                </a:solidFill>
              </a:rPr>
              <a:t>For</a:t>
            </a:r>
            <a:endParaRPr sz="7200"/>
          </a:p>
          <a:p>
            <a:pPr algn="ctr">
              <a:lnSpc>
                <a:spcPct val="100000"/>
              </a:lnSpc>
            </a:pPr>
            <a:r>
              <a:rPr sz="7200" spc="-10" dirty="0">
                <a:solidFill>
                  <a:srgbClr val="000000"/>
                </a:solidFill>
              </a:rPr>
              <a:t>Lunch!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657600"/>
            <a:ext cx="1905000" cy="17571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3657600"/>
            <a:ext cx="1440179" cy="133959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998" rIns="0" bIns="0" rtlCol="0">
            <a:spAutoFit/>
          </a:bodyPr>
          <a:lstStyle/>
          <a:p>
            <a:pPr marL="72580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Lifter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Kit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Reflection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78560" y="2846959"/>
            <a:ext cx="63328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hardest part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build?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difficult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coordinate?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Why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lifter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0" dirty="0">
                <a:latin typeface="Arial"/>
                <a:cs typeface="Arial"/>
              </a:rPr>
              <a:t> efficient?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312" rIns="0" bIns="0" rtlCol="0">
            <a:spAutoFit/>
          </a:bodyPr>
          <a:lstStyle/>
          <a:p>
            <a:pPr marL="217551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Using</a:t>
            </a:r>
            <a:r>
              <a:rPr sz="2800" spc="-55" dirty="0"/>
              <a:t> </a:t>
            </a:r>
            <a:r>
              <a:rPr sz="2800" dirty="0"/>
              <a:t>the</a:t>
            </a:r>
            <a:r>
              <a:rPr sz="2800" spc="-55" dirty="0"/>
              <a:t> </a:t>
            </a:r>
            <a:r>
              <a:rPr sz="2800" spc="-10" dirty="0"/>
              <a:t>piston-</a:t>
            </a:r>
            <a:r>
              <a:rPr sz="2800" dirty="0"/>
              <a:t>syringe</a:t>
            </a:r>
            <a:r>
              <a:rPr sz="2800" spc="-55" dirty="0"/>
              <a:t> </a:t>
            </a:r>
            <a:r>
              <a:rPr sz="2800" spc="-10" dirty="0"/>
              <a:t>clips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905000"/>
            <a:ext cx="2993136" cy="2362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0264" y="1921764"/>
            <a:ext cx="2653284" cy="22768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8411" y="4293489"/>
            <a:ext cx="785050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#1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reason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why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devices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fail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because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clips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fixed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correctly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device.</a:t>
            </a:r>
            <a:r>
              <a:rPr sz="20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platform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must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used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accommodate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movement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clips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must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placed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card,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being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glued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wooden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frame.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Use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gray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clips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where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greater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force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required.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Push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clips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firmly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onto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card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base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once</a:t>
            </a:r>
            <a:r>
              <a:rPr sz="20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2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glue</a:t>
            </a:r>
            <a:r>
              <a:rPr sz="20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is</a:t>
            </a:r>
            <a:r>
              <a:rPr sz="20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dry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Using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hot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glue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good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alternative.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086" y="1244853"/>
            <a:ext cx="41084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Connecting</a:t>
            </a:r>
            <a:r>
              <a:rPr spc="-1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10cc</a:t>
            </a:r>
            <a:r>
              <a:rPr spc="-40" dirty="0"/>
              <a:t> </a:t>
            </a:r>
            <a:r>
              <a:rPr spc="-10" dirty="0"/>
              <a:t>piston- </a:t>
            </a:r>
            <a:r>
              <a:rPr dirty="0"/>
              <a:t>syringe</a:t>
            </a:r>
            <a:r>
              <a:rPr spc="-1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white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gray</a:t>
            </a:r>
            <a:r>
              <a:rPr spc="-10" dirty="0"/>
              <a:t> clips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159635"/>
            <a:ext cx="141097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piece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double- </a:t>
            </a:r>
            <a:r>
              <a:rPr sz="2000" dirty="0">
                <a:latin typeface="Arial"/>
                <a:cs typeface="Arial"/>
              </a:rPr>
              <a:t>sided</a:t>
            </a:r>
            <a:r>
              <a:rPr sz="2000" spc="-20" dirty="0">
                <a:latin typeface="Arial"/>
                <a:cs typeface="Arial"/>
              </a:rPr>
              <a:t> tape </a:t>
            </a:r>
            <a:r>
              <a:rPr sz="2000" dirty="0">
                <a:latin typeface="Arial"/>
                <a:cs typeface="Arial"/>
              </a:rPr>
              <a:t>cut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the </a:t>
            </a:r>
            <a:r>
              <a:rPr sz="2000" dirty="0">
                <a:latin typeface="Arial"/>
                <a:cs typeface="Arial"/>
              </a:rPr>
              <a:t>size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clip.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Peel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off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side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tape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insert </a:t>
            </a:r>
            <a:r>
              <a:rPr sz="2000" dirty="0">
                <a:latin typeface="Arial"/>
                <a:cs typeface="Arial"/>
              </a:rPr>
              <a:t>firmly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into </a:t>
            </a:r>
            <a:r>
              <a:rPr sz="2000" spc="-10" dirty="0">
                <a:latin typeface="Arial"/>
                <a:cs typeface="Arial"/>
              </a:rPr>
              <a:t>clip.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2165604"/>
            <a:ext cx="5443728" cy="34731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15808" y="2342769"/>
            <a:ext cx="140970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Chose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orientation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barrel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piston syringe, </a:t>
            </a:r>
            <a:r>
              <a:rPr sz="2000" dirty="0">
                <a:latin typeface="Arial"/>
                <a:cs typeface="Arial"/>
              </a:rPr>
              <a:t>peel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off </a:t>
            </a:r>
            <a:r>
              <a:rPr sz="2000" spc="-10" dirty="0">
                <a:latin typeface="Arial"/>
                <a:cs typeface="Arial"/>
              </a:rPr>
              <a:t>backing </a:t>
            </a:r>
            <a:r>
              <a:rPr sz="2000" dirty="0">
                <a:latin typeface="Arial"/>
                <a:cs typeface="Arial"/>
              </a:rPr>
              <a:t>tape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press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firmly </a:t>
            </a:r>
            <a:r>
              <a:rPr sz="2000" dirty="0">
                <a:latin typeface="Arial"/>
                <a:cs typeface="Arial"/>
              </a:rPr>
              <a:t>into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place.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2135" algn="l"/>
              </a:tabLst>
            </a:pPr>
            <a:r>
              <a:rPr sz="7200" spc="-25" dirty="0">
                <a:solidFill>
                  <a:srgbClr val="000000"/>
                </a:solidFill>
              </a:rPr>
              <a:t>The</a:t>
            </a:r>
            <a:r>
              <a:rPr sz="7200" dirty="0">
                <a:solidFill>
                  <a:srgbClr val="000000"/>
                </a:solidFill>
              </a:rPr>
              <a:t>	</a:t>
            </a:r>
            <a:r>
              <a:rPr sz="7200" spc="-10" dirty="0">
                <a:solidFill>
                  <a:srgbClr val="000000"/>
                </a:solidFill>
              </a:rPr>
              <a:t>Challenge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0724" y="3412235"/>
            <a:ext cx="6389370" cy="19926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xfrm>
            <a:off x="1865757" y="3807028"/>
            <a:ext cx="51104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i="0" dirty="0">
                <a:latin typeface="Arial"/>
                <a:cs typeface="Arial"/>
              </a:rPr>
              <a:t>7</a:t>
            </a:r>
            <a:r>
              <a:rPr lang="en-US" sz="6000" i="0" baseline="30000" dirty="0">
                <a:latin typeface="Arial"/>
                <a:cs typeface="Arial"/>
              </a:rPr>
              <a:t>th</a:t>
            </a:r>
            <a:r>
              <a:rPr lang="en-US" sz="6000" i="0" dirty="0">
                <a:latin typeface="Arial"/>
                <a:cs typeface="Arial"/>
              </a:rPr>
              <a:t> </a:t>
            </a:r>
            <a:r>
              <a:rPr sz="6000" i="0" dirty="0">
                <a:latin typeface="Arial"/>
                <a:cs typeface="Arial"/>
              </a:rPr>
              <a:t>March </a:t>
            </a:r>
            <a:r>
              <a:rPr sz="6000" i="0" spc="-20" dirty="0">
                <a:latin typeface="Arial"/>
                <a:cs typeface="Arial"/>
              </a:rPr>
              <a:t>202</a:t>
            </a:r>
            <a:r>
              <a:rPr lang="en-US" sz="6000" i="0" spc="-20" dirty="0">
                <a:latin typeface="Arial"/>
                <a:cs typeface="Arial"/>
              </a:rPr>
              <a:t>5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241" y="857758"/>
            <a:ext cx="835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Waukesha</a:t>
            </a:r>
            <a:r>
              <a:rPr sz="4000" spc="-140" dirty="0"/>
              <a:t> </a:t>
            </a:r>
            <a:r>
              <a:rPr sz="4000" dirty="0"/>
              <a:t>County</a:t>
            </a:r>
            <a:r>
              <a:rPr sz="4000" spc="-145" dirty="0"/>
              <a:t> </a:t>
            </a:r>
            <a:r>
              <a:rPr sz="4000" dirty="0"/>
              <a:t>Technical</a:t>
            </a:r>
            <a:r>
              <a:rPr sz="4000" spc="-160" dirty="0"/>
              <a:t> </a:t>
            </a:r>
            <a:r>
              <a:rPr sz="4000" spc="-10" dirty="0"/>
              <a:t>College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46989" y="3993641"/>
            <a:ext cx="4129404" cy="13735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4965" marR="10795" indent="-342265">
              <a:lnSpc>
                <a:spcPct val="80000"/>
              </a:lnSpc>
              <a:spcBef>
                <a:spcPts val="509"/>
              </a:spcBef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Pewaukee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campus</a:t>
            </a:r>
            <a:r>
              <a:rPr sz="1700" spc="-10" dirty="0">
                <a:latin typeface="Arial"/>
                <a:cs typeface="Arial"/>
              </a:rPr>
              <a:t> encompasses </a:t>
            </a:r>
            <a:r>
              <a:rPr sz="1700" dirty="0">
                <a:latin typeface="Arial"/>
                <a:cs typeface="Arial"/>
              </a:rPr>
              <a:t>more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than 10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buildings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spread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out </a:t>
            </a:r>
            <a:r>
              <a:rPr sz="1700" spc="-20" dirty="0">
                <a:latin typeface="Arial"/>
                <a:cs typeface="Arial"/>
              </a:rPr>
              <a:t>over </a:t>
            </a:r>
            <a:r>
              <a:rPr sz="1700" dirty="0">
                <a:latin typeface="Arial"/>
                <a:cs typeface="Arial"/>
              </a:rPr>
              <a:t>140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acre.</a:t>
            </a:r>
            <a:endParaRPr sz="1700">
              <a:latin typeface="Arial"/>
              <a:cs typeface="Arial"/>
            </a:endParaRPr>
          </a:p>
          <a:p>
            <a:pPr marL="354965" marR="5080" indent="-342265">
              <a:lnSpc>
                <a:spcPct val="800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Additional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campuses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 </a:t>
            </a:r>
            <a:r>
              <a:rPr sz="1700" spc="-10" dirty="0">
                <a:latin typeface="Arial"/>
                <a:cs typeface="Arial"/>
              </a:rPr>
              <a:t>downtown </a:t>
            </a:r>
            <a:r>
              <a:rPr sz="1700" dirty="0">
                <a:latin typeface="Arial"/>
                <a:cs typeface="Arial"/>
              </a:rPr>
              <a:t>Waukesha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campus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 the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Sky </a:t>
            </a:r>
            <a:r>
              <a:rPr sz="1700" spc="-10" dirty="0">
                <a:latin typeface="Arial"/>
                <a:cs typeface="Arial"/>
              </a:rPr>
              <a:t>Plaza campus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828" y="4066413"/>
            <a:ext cx="3989070" cy="194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000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WCTC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offers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students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more than </a:t>
            </a:r>
            <a:r>
              <a:rPr sz="1700" spc="-25" dirty="0">
                <a:latin typeface="Arial"/>
                <a:cs typeface="Arial"/>
              </a:rPr>
              <a:t>150 </a:t>
            </a:r>
            <a:r>
              <a:rPr sz="1700" dirty="0">
                <a:latin typeface="Arial"/>
                <a:cs typeface="Arial"/>
              </a:rPr>
              <a:t>areas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study.</a:t>
            </a:r>
            <a:endParaRPr sz="17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415"/>
              </a:spcBef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Many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these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programs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10" dirty="0">
                <a:latin typeface="Arial"/>
                <a:cs typeface="Arial"/>
              </a:rPr>
              <a:t> technical </a:t>
            </a:r>
            <a:r>
              <a:rPr sz="1700" dirty="0">
                <a:latin typeface="Arial"/>
                <a:cs typeface="Arial"/>
              </a:rPr>
              <a:t>diplomas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associate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Degrees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that </a:t>
            </a:r>
            <a:r>
              <a:rPr sz="1700" dirty="0">
                <a:latin typeface="Arial"/>
                <a:cs typeface="Arial"/>
              </a:rPr>
              <a:t>have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fluid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power</a:t>
            </a:r>
            <a:r>
              <a:rPr sz="1700" spc="-10" dirty="0">
                <a:latin typeface="Arial"/>
                <a:cs typeface="Arial"/>
              </a:rPr>
              <a:t> classes</a:t>
            </a:r>
            <a:endParaRPr sz="1700">
              <a:latin typeface="Arial"/>
              <a:cs typeface="Arial"/>
            </a:endParaRPr>
          </a:p>
          <a:p>
            <a:pPr marL="354965" marR="452120" indent="-342265">
              <a:lnSpc>
                <a:spcPct val="100000"/>
              </a:lnSpc>
              <a:spcBef>
                <a:spcPts val="405"/>
              </a:spcBef>
              <a:buChar char="•"/>
              <a:tabLst>
                <a:tab pos="354965" algn="l"/>
                <a:tab pos="355600" algn="l"/>
              </a:tabLst>
            </a:pPr>
            <a:r>
              <a:rPr sz="1700" dirty="0">
                <a:latin typeface="Arial"/>
                <a:cs typeface="Arial"/>
              </a:rPr>
              <a:t>Dual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Enrollment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Academy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also </a:t>
            </a:r>
            <a:r>
              <a:rPr sz="1700" dirty="0">
                <a:latin typeface="Arial"/>
                <a:cs typeface="Arial"/>
              </a:rPr>
              <a:t>offered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 high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schools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8787384" cy="16901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913" y="1839595"/>
            <a:ext cx="7150100" cy="398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39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A6CB1"/>
                </a:solidFill>
                <a:latin typeface="Arial"/>
                <a:cs typeface="Arial"/>
              </a:rPr>
              <a:t>REVIEW</a:t>
            </a:r>
            <a:r>
              <a:rPr sz="2400" spc="-70" dirty="0">
                <a:solidFill>
                  <a:srgbClr val="4A6CB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A6CB1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A6CB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A6CB1"/>
                </a:solidFill>
                <a:latin typeface="Arial"/>
                <a:cs typeface="Arial"/>
              </a:rPr>
              <a:t>FOLLOWING</a:t>
            </a:r>
            <a:r>
              <a:rPr sz="2400" spc="-35" dirty="0">
                <a:solidFill>
                  <a:srgbClr val="4A6CB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A6CB1"/>
                </a:solidFill>
                <a:latin typeface="Arial"/>
                <a:cs typeface="Arial"/>
              </a:rPr>
              <a:t>DOCUMENTS: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Rules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Challenge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Day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</a:t>
            </a:r>
            <a:r>
              <a:rPr sz="2400" spc="-10" dirty="0">
                <a:latin typeface="Arial"/>
                <a:cs typeface="Arial"/>
              </a:rPr>
              <a:t> Challenge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Challenge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Rubric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Portfolio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Checklist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Portfolio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Template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Isometric/Orthographic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Drawings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5517" y="938529"/>
            <a:ext cx="5170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60" dirty="0"/>
              <a:t> </a:t>
            </a:r>
            <a:r>
              <a:rPr sz="2800" dirty="0"/>
              <a:t>Challenge</a:t>
            </a:r>
            <a:r>
              <a:rPr sz="2800" spc="-45" dirty="0"/>
              <a:t> </a:t>
            </a:r>
            <a:r>
              <a:rPr sz="2800" dirty="0"/>
              <a:t>–</a:t>
            </a:r>
            <a:r>
              <a:rPr sz="2800" spc="-65" dirty="0"/>
              <a:t> </a:t>
            </a:r>
            <a:r>
              <a:rPr sz="2800" dirty="0"/>
              <a:t>Portfolio</a:t>
            </a:r>
            <a:r>
              <a:rPr sz="2800" spc="-70" dirty="0"/>
              <a:t> </a:t>
            </a:r>
            <a:r>
              <a:rPr sz="2800" spc="-10" dirty="0"/>
              <a:t>Rubric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A872F-32E9-B8BE-6499-FBB19CF3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2" y="1423940"/>
            <a:ext cx="7363853" cy="464884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473453"/>
            <a:ext cx="7249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MAXIMISE</a:t>
            </a:r>
            <a:r>
              <a:rPr sz="2000" spc="-25" dirty="0"/>
              <a:t> </a:t>
            </a:r>
            <a:r>
              <a:rPr sz="2000" dirty="0"/>
              <a:t>YOUR</a:t>
            </a:r>
            <a:r>
              <a:rPr sz="2000" spc="-5" dirty="0"/>
              <a:t> </a:t>
            </a:r>
            <a:r>
              <a:rPr sz="2000" dirty="0"/>
              <a:t>TEAM’S</a:t>
            </a:r>
            <a:r>
              <a:rPr sz="2000" spc="-15" dirty="0"/>
              <a:t> </a:t>
            </a:r>
            <a:r>
              <a:rPr sz="2000" dirty="0"/>
              <a:t>PORTFOLIO</a:t>
            </a:r>
            <a:r>
              <a:rPr sz="2000" spc="-50" dirty="0"/>
              <a:t> </a:t>
            </a:r>
            <a:r>
              <a:rPr sz="2000" dirty="0"/>
              <a:t>POINTS</a:t>
            </a:r>
            <a:r>
              <a:rPr sz="2000" spc="-10" dirty="0"/>
              <a:t> </a:t>
            </a:r>
            <a:r>
              <a:rPr sz="2000" dirty="0"/>
              <a:t>(45</a:t>
            </a:r>
            <a:r>
              <a:rPr sz="2000" spc="-35" dirty="0"/>
              <a:t> </a:t>
            </a:r>
            <a:r>
              <a:rPr sz="2000" spc="-10" dirty="0"/>
              <a:t>Available)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01980">
              <a:lnSpc>
                <a:spcPct val="100000"/>
              </a:lnSpc>
              <a:spcBef>
                <a:spcPts val="105"/>
              </a:spcBef>
            </a:pPr>
            <a:r>
              <a:rPr i="1" dirty="0"/>
              <a:t>A</a:t>
            </a:r>
            <a:r>
              <a:rPr i="1" spc="-30" dirty="0"/>
              <a:t> </a:t>
            </a:r>
            <a:r>
              <a:rPr i="1" dirty="0"/>
              <a:t>detailed</a:t>
            </a:r>
            <a:r>
              <a:rPr i="1" spc="-40" dirty="0"/>
              <a:t> </a:t>
            </a:r>
            <a:r>
              <a:rPr i="1" dirty="0"/>
              <a:t>outline</a:t>
            </a:r>
            <a:r>
              <a:rPr i="1" spc="-20" dirty="0"/>
              <a:t> </a:t>
            </a:r>
            <a:r>
              <a:rPr i="1" dirty="0"/>
              <a:t>of</a:t>
            </a:r>
            <a:r>
              <a:rPr i="1" spc="-40" dirty="0"/>
              <a:t> </a:t>
            </a:r>
            <a:r>
              <a:rPr i="1" dirty="0"/>
              <a:t>each</a:t>
            </a:r>
            <a:r>
              <a:rPr i="1" spc="-40" dirty="0"/>
              <a:t> </a:t>
            </a:r>
            <a:r>
              <a:rPr i="1" dirty="0"/>
              <a:t>team</a:t>
            </a:r>
            <a:r>
              <a:rPr i="1" spc="-50" dirty="0"/>
              <a:t> </a:t>
            </a:r>
            <a:r>
              <a:rPr i="1" dirty="0"/>
              <a:t>member’s participation</a:t>
            </a:r>
            <a:r>
              <a:rPr i="1" spc="-50" dirty="0"/>
              <a:t> </a:t>
            </a:r>
            <a:r>
              <a:rPr i="1" dirty="0"/>
              <a:t>in</a:t>
            </a:r>
            <a:r>
              <a:rPr i="1" spc="-15" dirty="0"/>
              <a:t> </a:t>
            </a:r>
            <a:r>
              <a:rPr i="1" spc="-25" dirty="0"/>
              <a:t>the</a:t>
            </a:r>
            <a:r>
              <a:rPr spc="-25" dirty="0"/>
              <a:t> </a:t>
            </a:r>
            <a:r>
              <a:rPr dirty="0"/>
              <a:t>production</a:t>
            </a:r>
            <a:r>
              <a:rPr spc="-4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portfolio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planned</a:t>
            </a:r>
            <a:r>
              <a:rPr spc="-10" dirty="0"/>
              <a:t> </a:t>
            </a:r>
            <a:r>
              <a:rPr dirty="0"/>
              <a:t>production</a:t>
            </a:r>
            <a:r>
              <a:rPr spc="-5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device</a:t>
            </a:r>
          </a:p>
          <a:p>
            <a:pPr marL="413384">
              <a:lnSpc>
                <a:spcPct val="100000"/>
              </a:lnSpc>
              <a:spcBef>
                <a:spcPts val="15"/>
              </a:spcBef>
            </a:pPr>
            <a:r>
              <a:rPr sz="1600" i="0" dirty="0">
                <a:latin typeface="Arial"/>
                <a:cs typeface="Arial"/>
              </a:rPr>
              <a:t>Think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about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your</a:t>
            </a:r>
            <a:r>
              <a:rPr sz="1600" i="0" spc="-1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team</a:t>
            </a:r>
            <a:r>
              <a:rPr sz="1600" i="0" spc="-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–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who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is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good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at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spc="-10" dirty="0">
                <a:latin typeface="Arial"/>
                <a:cs typeface="Arial"/>
              </a:rPr>
              <a:t>what?</a:t>
            </a:r>
            <a:endParaRPr sz="16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600" i="0" dirty="0">
                <a:latin typeface="Arial"/>
                <a:cs typeface="Arial"/>
              </a:rPr>
              <a:t>Think</a:t>
            </a:r>
            <a:r>
              <a:rPr sz="1600" i="0" spc="-5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about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how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long</a:t>
            </a:r>
            <a:r>
              <a:rPr sz="1600" i="0" spc="-6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have</a:t>
            </a:r>
            <a:r>
              <a:rPr sz="1600" i="0" spc="-5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to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design</a:t>
            </a:r>
            <a:r>
              <a:rPr sz="1600" i="0" spc="-6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and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build</a:t>
            </a:r>
            <a:r>
              <a:rPr sz="1600" i="0" spc="-7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your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prototype</a:t>
            </a:r>
            <a:r>
              <a:rPr sz="1600" i="0" spc="-1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and</a:t>
            </a:r>
            <a:r>
              <a:rPr sz="1600" i="0" spc="-5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record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spc="-25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413384">
              <a:lnSpc>
                <a:spcPts val="1914"/>
              </a:lnSpc>
            </a:pPr>
            <a:r>
              <a:rPr sz="1600" i="0" dirty="0">
                <a:latin typeface="Arial"/>
                <a:cs typeface="Arial"/>
              </a:rPr>
              <a:t>process</a:t>
            </a:r>
            <a:r>
              <a:rPr sz="1600" i="0" spc="-5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in</a:t>
            </a:r>
            <a:r>
              <a:rPr sz="1600" i="0" spc="-5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your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spc="-10" dirty="0">
                <a:latin typeface="Arial"/>
                <a:cs typeface="Arial"/>
              </a:rPr>
              <a:t>portfolio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i="1" dirty="0"/>
              <a:t>At</a:t>
            </a:r>
            <a:r>
              <a:rPr i="1" spc="-10" dirty="0"/>
              <a:t> </a:t>
            </a:r>
            <a:r>
              <a:rPr i="1" dirty="0"/>
              <a:t>least</a:t>
            </a:r>
            <a:r>
              <a:rPr i="1" spc="-20" dirty="0"/>
              <a:t> </a:t>
            </a:r>
            <a:r>
              <a:rPr i="1" dirty="0"/>
              <a:t>3</a:t>
            </a:r>
            <a:r>
              <a:rPr i="1" spc="5" dirty="0"/>
              <a:t> </a:t>
            </a:r>
            <a:r>
              <a:rPr i="1" dirty="0"/>
              <a:t>illustrations</a:t>
            </a:r>
            <a:r>
              <a:rPr i="1" spc="-25" dirty="0"/>
              <a:t> </a:t>
            </a:r>
            <a:r>
              <a:rPr i="1" dirty="0"/>
              <a:t>of</a:t>
            </a:r>
            <a:r>
              <a:rPr i="1" spc="-15" dirty="0"/>
              <a:t> </a:t>
            </a:r>
            <a:r>
              <a:rPr i="1" dirty="0"/>
              <a:t>initial design</a:t>
            </a:r>
            <a:r>
              <a:rPr i="1" spc="-10" dirty="0"/>
              <a:t> </a:t>
            </a:r>
            <a:r>
              <a:rPr i="1" dirty="0"/>
              <a:t>concepts</a:t>
            </a:r>
            <a:r>
              <a:rPr i="1" spc="-50" dirty="0"/>
              <a:t> </a:t>
            </a:r>
            <a:r>
              <a:rPr i="1" dirty="0"/>
              <a:t>of</a:t>
            </a:r>
            <a:r>
              <a:rPr i="1" spc="15" dirty="0"/>
              <a:t> </a:t>
            </a:r>
            <a:r>
              <a:rPr i="1" dirty="0"/>
              <a:t>a</a:t>
            </a:r>
            <a:r>
              <a:rPr i="1" spc="-15" dirty="0"/>
              <a:t> </a:t>
            </a:r>
            <a:r>
              <a:rPr i="1" dirty="0"/>
              <a:t>possible</a:t>
            </a:r>
            <a:r>
              <a:rPr i="1" spc="-5" dirty="0"/>
              <a:t> </a:t>
            </a:r>
            <a:r>
              <a:rPr i="1" spc="-10" dirty="0"/>
              <a:t>device</a:t>
            </a:r>
          </a:p>
          <a:p>
            <a:pPr marL="413384">
              <a:lnSpc>
                <a:spcPts val="1910"/>
              </a:lnSpc>
              <a:spcBef>
                <a:spcPts val="15"/>
              </a:spcBef>
            </a:pPr>
            <a:r>
              <a:rPr sz="1600" i="0" dirty="0">
                <a:latin typeface="Arial"/>
                <a:cs typeface="Arial"/>
              </a:rPr>
              <a:t>However,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detail</a:t>
            </a:r>
            <a:r>
              <a:rPr sz="1600" i="0" spc="-6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helps</a:t>
            </a:r>
            <a:r>
              <a:rPr sz="1600" i="0" spc="-7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think</a:t>
            </a:r>
            <a:r>
              <a:rPr sz="1600" i="0" spc="-6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about</a:t>
            </a:r>
            <a:r>
              <a:rPr sz="1600" i="0" spc="-5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the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connecting</a:t>
            </a:r>
            <a:r>
              <a:rPr sz="1600" i="0" spc="-70" dirty="0">
                <a:latin typeface="Arial"/>
                <a:cs typeface="Arial"/>
              </a:rPr>
              <a:t> </a:t>
            </a:r>
            <a:r>
              <a:rPr sz="1600" i="0" spc="-10" dirty="0">
                <a:latin typeface="Arial"/>
                <a:cs typeface="Arial"/>
              </a:rPr>
              <a:t>parts!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390"/>
              </a:lnSpc>
            </a:pPr>
            <a:r>
              <a:rPr i="1" dirty="0"/>
              <a:t>At</a:t>
            </a:r>
            <a:r>
              <a:rPr i="1" spc="-10" dirty="0"/>
              <a:t> </a:t>
            </a:r>
            <a:r>
              <a:rPr i="1" dirty="0"/>
              <a:t>least</a:t>
            </a:r>
            <a:r>
              <a:rPr i="1" spc="-15" dirty="0"/>
              <a:t> </a:t>
            </a:r>
            <a:r>
              <a:rPr i="1" dirty="0"/>
              <a:t>3 illustrations</a:t>
            </a:r>
            <a:r>
              <a:rPr i="1" spc="-20" dirty="0"/>
              <a:t> </a:t>
            </a:r>
            <a:r>
              <a:rPr i="1" dirty="0"/>
              <a:t>of</a:t>
            </a:r>
            <a:r>
              <a:rPr i="1" spc="-20" dirty="0"/>
              <a:t> </a:t>
            </a:r>
            <a:r>
              <a:rPr i="1" dirty="0"/>
              <a:t>initial</a:t>
            </a:r>
            <a:r>
              <a:rPr i="1" spc="5" dirty="0"/>
              <a:t> </a:t>
            </a:r>
            <a:r>
              <a:rPr i="1" dirty="0"/>
              <a:t>design</a:t>
            </a:r>
            <a:r>
              <a:rPr i="1" spc="-15" dirty="0"/>
              <a:t> </a:t>
            </a:r>
            <a:r>
              <a:rPr i="1" dirty="0"/>
              <a:t>concepts</a:t>
            </a:r>
            <a:r>
              <a:rPr i="1" spc="-45" dirty="0"/>
              <a:t> </a:t>
            </a:r>
            <a:r>
              <a:rPr i="1" dirty="0"/>
              <a:t>of</a:t>
            </a:r>
            <a:r>
              <a:rPr i="1" spc="-10" dirty="0"/>
              <a:t> </a:t>
            </a:r>
            <a:r>
              <a:rPr i="1" dirty="0"/>
              <a:t>possible</a:t>
            </a:r>
            <a:r>
              <a:rPr i="1" spc="-25" dirty="0"/>
              <a:t> </a:t>
            </a:r>
            <a:r>
              <a:rPr i="1" spc="-10" dirty="0"/>
              <a:t>device</a:t>
            </a:r>
          </a:p>
          <a:p>
            <a:pPr marL="413384">
              <a:lnSpc>
                <a:spcPts val="1914"/>
              </a:lnSpc>
              <a:spcBef>
                <a:spcPts val="15"/>
              </a:spcBef>
            </a:pPr>
            <a:r>
              <a:rPr sz="1600" i="0" dirty="0">
                <a:latin typeface="Arial"/>
                <a:cs typeface="Arial"/>
              </a:rPr>
              <a:t>Record</a:t>
            </a:r>
            <a:r>
              <a:rPr sz="1600" i="0" spc="-3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the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parts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</a:t>
            </a:r>
            <a:r>
              <a:rPr sz="1600" i="0" spc="-2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use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and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their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spc="-10" dirty="0">
                <a:latin typeface="Arial"/>
                <a:cs typeface="Arial"/>
              </a:rPr>
              <a:t>dimensions</a:t>
            </a:r>
            <a:endParaRPr sz="1600">
              <a:latin typeface="Arial"/>
              <a:cs typeface="Arial"/>
            </a:endParaRPr>
          </a:p>
          <a:p>
            <a:pPr marL="12700" marR="928369">
              <a:lnSpc>
                <a:spcPts val="2400"/>
              </a:lnSpc>
              <a:spcBef>
                <a:spcPts val="75"/>
              </a:spcBef>
            </a:pPr>
            <a:r>
              <a:rPr i="1" dirty="0"/>
              <a:t>List</a:t>
            </a:r>
            <a:r>
              <a:rPr i="1" spc="-30" dirty="0"/>
              <a:t> </a:t>
            </a:r>
            <a:r>
              <a:rPr i="1" dirty="0"/>
              <a:t>of</a:t>
            </a:r>
            <a:r>
              <a:rPr i="1" spc="-10" dirty="0"/>
              <a:t> </a:t>
            </a:r>
            <a:r>
              <a:rPr i="1" dirty="0"/>
              <a:t>alternative</a:t>
            </a:r>
            <a:r>
              <a:rPr i="1" spc="-35" dirty="0"/>
              <a:t> </a:t>
            </a:r>
            <a:r>
              <a:rPr i="1" dirty="0"/>
              <a:t>materials</a:t>
            </a:r>
            <a:r>
              <a:rPr i="1" spc="-10" dirty="0"/>
              <a:t> </a:t>
            </a:r>
            <a:r>
              <a:rPr i="1" dirty="0"/>
              <a:t>that</a:t>
            </a:r>
            <a:r>
              <a:rPr i="1" spc="-25" dirty="0"/>
              <a:t> </a:t>
            </a:r>
            <a:r>
              <a:rPr i="1" dirty="0"/>
              <a:t>would</a:t>
            </a:r>
            <a:r>
              <a:rPr i="1" spc="-15" dirty="0"/>
              <a:t> </a:t>
            </a:r>
            <a:r>
              <a:rPr i="1" dirty="0"/>
              <a:t>have</a:t>
            </a:r>
            <a:r>
              <a:rPr i="1" spc="-15" dirty="0"/>
              <a:t> </a:t>
            </a:r>
            <a:r>
              <a:rPr i="1" dirty="0"/>
              <a:t>been</a:t>
            </a:r>
            <a:r>
              <a:rPr i="1" spc="-25" dirty="0"/>
              <a:t> </a:t>
            </a:r>
            <a:r>
              <a:rPr i="1" dirty="0"/>
              <a:t>useful</a:t>
            </a:r>
            <a:r>
              <a:rPr i="1" spc="-20" dirty="0"/>
              <a:t> with</a:t>
            </a:r>
            <a:r>
              <a:rPr spc="-20" dirty="0"/>
              <a:t> </a:t>
            </a:r>
            <a:r>
              <a:rPr dirty="0"/>
              <a:t>reasons</a:t>
            </a:r>
            <a:r>
              <a:rPr spc="-35" dirty="0"/>
              <a:t> </a:t>
            </a:r>
            <a:r>
              <a:rPr dirty="0"/>
              <a:t>why</a:t>
            </a:r>
            <a:r>
              <a:rPr spc="-25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would</a:t>
            </a:r>
            <a:r>
              <a:rPr spc="-15" dirty="0"/>
              <a:t> </a:t>
            </a:r>
            <a:r>
              <a:rPr dirty="0"/>
              <a:t>have</a:t>
            </a:r>
            <a:r>
              <a:rPr spc="-30" dirty="0"/>
              <a:t> </a:t>
            </a:r>
            <a:r>
              <a:rPr dirty="0"/>
              <a:t>been</a:t>
            </a:r>
            <a:r>
              <a:rPr spc="-10" dirty="0"/>
              <a:t> </a:t>
            </a:r>
            <a:r>
              <a:rPr spc="-25" dirty="0"/>
              <a:t>so</a:t>
            </a:r>
          </a:p>
          <a:p>
            <a:pPr marL="413384">
              <a:lnSpc>
                <a:spcPts val="1855"/>
              </a:lnSpc>
            </a:pPr>
            <a:r>
              <a:rPr sz="1600" i="0" dirty="0">
                <a:latin typeface="Arial"/>
                <a:cs typeface="Arial"/>
              </a:rPr>
              <a:t>This</a:t>
            </a:r>
            <a:r>
              <a:rPr sz="1600" i="0" spc="-3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is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asking</a:t>
            </a:r>
            <a:r>
              <a:rPr sz="1600" i="0" spc="-4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you</a:t>
            </a:r>
            <a:r>
              <a:rPr sz="1600" i="0" spc="-2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to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think</a:t>
            </a:r>
            <a:r>
              <a:rPr sz="1600" i="0" spc="-3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“outside</a:t>
            </a:r>
            <a:r>
              <a:rPr sz="1600" i="0" spc="-40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the</a:t>
            </a:r>
            <a:r>
              <a:rPr sz="1600" i="0" spc="-25" dirty="0">
                <a:latin typeface="Arial"/>
                <a:cs typeface="Arial"/>
              </a:rPr>
              <a:t> </a:t>
            </a:r>
            <a:r>
              <a:rPr sz="1600" i="0" dirty="0">
                <a:latin typeface="Arial"/>
                <a:cs typeface="Arial"/>
              </a:rPr>
              <a:t>box”</a:t>
            </a:r>
            <a:r>
              <a:rPr sz="1600" i="0" spc="-30" dirty="0">
                <a:latin typeface="Arial"/>
                <a:cs typeface="Arial"/>
              </a:rPr>
              <a:t> </a:t>
            </a:r>
            <a:r>
              <a:rPr sz="1600" i="0" spc="-10" dirty="0">
                <a:latin typeface="Arial"/>
                <a:cs typeface="Arial"/>
              </a:rPr>
              <a:t>literally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1627644"/>
            <a:ext cx="8991600" cy="2689860"/>
            <a:chOff x="76200" y="1627644"/>
            <a:chExt cx="8991600" cy="2689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893" y="2346953"/>
              <a:ext cx="2129040" cy="3002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000" y="2362199"/>
              <a:ext cx="2057400" cy="228600"/>
            </a:xfrm>
            <a:custGeom>
              <a:avLst/>
              <a:gdLst/>
              <a:ahLst/>
              <a:cxnLst/>
              <a:rect l="l" t="t" r="r" b="b"/>
              <a:pathLst>
                <a:path w="2057400" h="228600">
                  <a:moveTo>
                    <a:pt x="2057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057400" y="2286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2362199"/>
              <a:ext cx="2057400" cy="228600"/>
            </a:xfrm>
            <a:custGeom>
              <a:avLst/>
              <a:gdLst/>
              <a:ahLst/>
              <a:cxnLst/>
              <a:rect l="l" t="t" r="r" b="b"/>
              <a:pathLst>
                <a:path w="2057400" h="228600">
                  <a:moveTo>
                    <a:pt x="0" y="228600"/>
                  </a:moveTo>
                  <a:lnTo>
                    <a:pt x="2057400" y="22860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00" y="3947160"/>
              <a:ext cx="8991600" cy="370840"/>
            </a:xfrm>
            <a:custGeom>
              <a:avLst/>
              <a:gdLst/>
              <a:ahLst/>
              <a:cxnLst/>
              <a:rect l="l" t="t" r="r" b="b"/>
              <a:pathLst>
                <a:path w="8991600" h="370839">
                  <a:moveTo>
                    <a:pt x="8991600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8991600" y="370331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9776" y="2337815"/>
              <a:ext cx="318477" cy="16748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27020" y="2362199"/>
              <a:ext cx="228600" cy="1584960"/>
            </a:xfrm>
            <a:custGeom>
              <a:avLst/>
              <a:gdLst/>
              <a:ahLst/>
              <a:cxnLst/>
              <a:rect l="l" t="t" r="r" b="b"/>
              <a:pathLst>
                <a:path w="228600" h="1584960">
                  <a:moveTo>
                    <a:pt x="228600" y="0"/>
                  </a:moveTo>
                  <a:lnTo>
                    <a:pt x="0" y="0"/>
                  </a:lnTo>
                  <a:lnTo>
                    <a:pt x="0" y="1584960"/>
                  </a:lnTo>
                  <a:lnTo>
                    <a:pt x="228600" y="15849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27020" y="2362199"/>
              <a:ext cx="228600" cy="1584960"/>
            </a:xfrm>
            <a:custGeom>
              <a:avLst/>
              <a:gdLst/>
              <a:ahLst/>
              <a:cxnLst/>
              <a:rect l="l" t="t" r="r" b="b"/>
              <a:pathLst>
                <a:path w="228600" h="1584960">
                  <a:moveTo>
                    <a:pt x="0" y="1584960"/>
                  </a:moveTo>
                  <a:lnTo>
                    <a:pt x="228600" y="15849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849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155" y="2337815"/>
              <a:ext cx="318477" cy="16748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3400" y="2362199"/>
              <a:ext cx="228600" cy="1584960"/>
            </a:xfrm>
            <a:custGeom>
              <a:avLst/>
              <a:gdLst/>
              <a:ahLst/>
              <a:cxnLst/>
              <a:rect l="l" t="t" r="r" b="b"/>
              <a:pathLst>
                <a:path w="228600" h="1584960">
                  <a:moveTo>
                    <a:pt x="228600" y="0"/>
                  </a:moveTo>
                  <a:lnTo>
                    <a:pt x="0" y="0"/>
                  </a:lnTo>
                  <a:lnTo>
                    <a:pt x="0" y="1584960"/>
                  </a:lnTo>
                  <a:lnTo>
                    <a:pt x="228600" y="15849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400" y="2362199"/>
              <a:ext cx="228600" cy="1584960"/>
            </a:xfrm>
            <a:custGeom>
              <a:avLst/>
              <a:gdLst/>
              <a:ahLst/>
              <a:cxnLst/>
              <a:rect l="l" t="t" r="r" b="b"/>
              <a:pathLst>
                <a:path w="228600" h="1584960">
                  <a:moveTo>
                    <a:pt x="0" y="1584960"/>
                  </a:moveTo>
                  <a:lnTo>
                    <a:pt x="228600" y="15849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849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004" y="1630679"/>
              <a:ext cx="1065275" cy="9829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20161" y="1653793"/>
              <a:ext cx="906144" cy="824230"/>
            </a:xfrm>
            <a:custGeom>
              <a:avLst/>
              <a:gdLst/>
              <a:ahLst/>
              <a:cxnLst/>
              <a:rect l="l" t="t" r="r" b="b"/>
              <a:pathLst>
                <a:path w="906145" h="824230">
                  <a:moveTo>
                    <a:pt x="31495" y="743076"/>
                  </a:moveTo>
                  <a:lnTo>
                    <a:pt x="0" y="823976"/>
                  </a:lnTo>
                  <a:lnTo>
                    <a:pt x="83693" y="800607"/>
                  </a:lnTo>
                  <a:lnTo>
                    <a:pt x="74129" y="790066"/>
                  </a:lnTo>
                  <a:lnTo>
                    <a:pt x="56642" y="790066"/>
                  </a:lnTo>
                  <a:lnTo>
                    <a:pt x="39243" y="770889"/>
                  </a:lnTo>
                  <a:lnTo>
                    <a:pt x="48833" y="762185"/>
                  </a:lnTo>
                  <a:lnTo>
                    <a:pt x="31495" y="743076"/>
                  </a:lnTo>
                  <a:close/>
                </a:path>
                <a:path w="906145" h="824230">
                  <a:moveTo>
                    <a:pt x="48833" y="762185"/>
                  </a:moveTo>
                  <a:lnTo>
                    <a:pt x="39243" y="770889"/>
                  </a:lnTo>
                  <a:lnTo>
                    <a:pt x="56642" y="790066"/>
                  </a:lnTo>
                  <a:lnTo>
                    <a:pt x="66232" y="781363"/>
                  </a:lnTo>
                  <a:lnTo>
                    <a:pt x="48833" y="762185"/>
                  </a:lnTo>
                  <a:close/>
                </a:path>
                <a:path w="906145" h="824230">
                  <a:moveTo>
                    <a:pt x="66232" y="781363"/>
                  </a:moveTo>
                  <a:lnTo>
                    <a:pt x="56642" y="790066"/>
                  </a:lnTo>
                  <a:lnTo>
                    <a:pt x="74129" y="790066"/>
                  </a:lnTo>
                  <a:lnTo>
                    <a:pt x="66232" y="781363"/>
                  </a:lnTo>
                  <a:close/>
                </a:path>
                <a:path w="906145" h="824230">
                  <a:moveTo>
                    <a:pt x="888618" y="0"/>
                  </a:moveTo>
                  <a:lnTo>
                    <a:pt x="48833" y="762185"/>
                  </a:lnTo>
                  <a:lnTo>
                    <a:pt x="66232" y="781363"/>
                  </a:lnTo>
                  <a:lnTo>
                    <a:pt x="906017" y="19303"/>
                  </a:lnTo>
                  <a:lnTo>
                    <a:pt x="8886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223" y="1627644"/>
              <a:ext cx="3108960" cy="9860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0381" y="1650999"/>
              <a:ext cx="2950210" cy="843915"/>
            </a:xfrm>
            <a:custGeom>
              <a:avLst/>
              <a:gdLst/>
              <a:ahLst/>
              <a:cxnLst/>
              <a:rect l="l" t="t" r="r" b="b"/>
              <a:pathLst>
                <a:path w="2950210" h="843914">
                  <a:moveTo>
                    <a:pt x="64566" y="768603"/>
                  </a:moveTo>
                  <a:lnTo>
                    <a:pt x="0" y="826770"/>
                  </a:lnTo>
                  <a:lnTo>
                    <a:pt x="85267" y="843534"/>
                  </a:lnTo>
                  <a:lnTo>
                    <a:pt x="79338" y="822071"/>
                  </a:lnTo>
                  <a:lnTo>
                    <a:pt x="65874" y="822071"/>
                  </a:lnTo>
                  <a:lnTo>
                    <a:pt x="58966" y="797051"/>
                  </a:lnTo>
                  <a:lnTo>
                    <a:pt x="71471" y="793596"/>
                  </a:lnTo>
                  <a:lnTo>
                    <a:pt x="64566" y="768603"/>
                  </a:lnTo>
                  <a:close/>
                </a:path>
                <a:path w="2950210" h="843914">
                  <a:moveTo>
                    <a:pt x="71471" y="793596"/>
                  </a:moveTo>
                  <a:lnTo>
                    <a:pt x="58966" y="797051"/>
                  </a:lnTo>
                  <a:lnTo>
                    <a:pt x="65874" y="822071"/>
                  </a:lnTo>
                  <a:lnTo>
                    <a:pt x="78383" y="818613"/>
                  </a:lnTo>
                  <a:lnTo>
                    <a:pt x="71471" y="793596"/>
                  </a:lnTo>
                  <a:close/>
                </a:path>
                <a:path w="2950210" h="843914">
                  <a:moveTo>
                    <a:pt x="78383" y="818613"/>
                  </a:moveTo>
                  <a:lnTo>
                    <a:pt x="65874" y="822071"/>
                  </a:lnTo>
                  <a:lnTo>
                    <a:pt x="79338" y="822071"/>
                  </a:lnTo>
                  <a:lnTo>
                    <a:pt x="78383" y="818613"/>
                  </a:lnTo>
                  <a:close/>
                </a:path>
                <a:path w="2950210" h="843914">
                  <a:moveTo>
                    <a:pt x="2943352" y="0"/>
                  </a:moveTo>
                  <a:lnTo>
                    <a:pt x="71471" y="793596"/>
                  </a:lnTo>
                  <a:lnTo>
                    <a:pt x="78383" y="818613"/>
                  </a:lnTo>
                  <a:lnTo>
                    <a:pt x="2950210" y="24891"/>
                  </a:lnTo>
                  <a:lnTo>
                    <a:pt x="29433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96029" y="1504950"/>
            <a:ext cx="5086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Glue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37303" y="1627619"/>
            <a:ext cx="3409315" cy="2385695"/>
            <a:chOff x="4337303" y="1627619"/>
            <a:chExt cx="3409315" cy="238569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3489" y="2346953"/>
              <a:ext cx="2593869" cy="30027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81599" y="236219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1599" y="236219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7975" y="2566415"/>
              <a:ext cx="318477" cy="14462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47521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7521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4355" y="2566415"/>
              <a:ext cx="318477" cy="14462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8159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8159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37303" y="1632216"/>
              <a:ext cx="1075931" cy="109574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80610" y="1654428"/>
              <a:ext cx="916940" cy="937894"/>
            </a:xfrm>
            <a:custGeom>
              <a:avLst/>
              <a:gdLst/>
              <a:ahLst/>
              <a:cxnLst/>
              <a:rect l="l" t="t" r="r" b="b"/>
              <a:pathLst>
                <a:path w="916939" h="937894">
                  <a:moveTo>
                    <a:pt x="852933" y="891200"/>
                  </a:moveTo>
                  <a:lnTo>
                    <a:pt x="834389" y="909320"/>
                  </a:lnTo>
                  <a:lnTo>
                    <a:pt x="916431" y="937641"/>
                  </a:lnTo>
                  <a:lnTo>
                    <a:pt x="904542" y="900430"/>
                  </a:lnTo>
                  <a:lnTo>
                    <a:pt x="861949" y="900430"/>
                  </a:lnTo>
                  <a:lnTo>
                    <a:pt x="852933" y="891200"/>
                  </a:lnTo>
                  <a:close/>
                </a:path>
                <a:path w="916939" h="937894">
                  <a:moveTo>
                    <a:pt x="871495" y="873061"/>
                  </a:moveTo>
                  <a:lnTo>
                    <a:pt x="852933" y="891200"/>
                  </a:lnTo>
                  <a:lnTo>
                    <a:pt x="861949" y="900430"/>
                  </a:lnTo>
                  <a:lnTo>
                    <a:pt x="880490" y="882269"/>
                  </a:lnTo>
                  <a:lnTo>
                    <a:pt x="871495" y="873061"/>
                  </a:lnTo>
                  <a:close/>
                </a:path>
                <a:path w="916939" h="937894">
                  <a:moveTo>
                    <a:pt x="890015" y="854963"/>
                  </a:moveTo>
                  <a:lnTo>
                    <a:pt x="871495" y="873061"/>
                  </a:lnTo>
                  <a:lnTo>
                    <a:pt x="880490" y="882269"/>
                  </a:lnTo>
                  <a:lnTo>
                    <a:pt x="861949" y="900430"/>
                  </a:lnTo>
                  <a:lnTo>
                    <a:pt x="904542" y="900430"/>
                  </a:lnTo>
                  <a:lnTo>
                    <a:pt x="890015" y="854963"/>
                  </a:lnTo>
                  <a:close/>
                </a:path>
                <a:path w="916939" h="937894">
                  <a:moveTo>
                    <a:pt x="18541" y="0"/>
                  </a:moveTo>
                  <a:lnTo>
                    <a:pt x="0" y="18034"/>
                  </a:lnTo>
                  <a:lnTo>
                    <a:pt x="852933" y="891200"/>
                  </a:lnTo>
                  <a:lnTo>
                    <a:pt x="871495" y="873061"/>
                  </a:lnTo>
                  <a:lnTo>
                    <a:pt x="185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3399" y="1627619"/>
              <a:ext cx="3363467" cy="11003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386325" y="1650999"/>
              <a:ext cx="3204845" cy="956944"/>
            </a:xfrm>
            <a:custGeom>
              <a:avLst/>
              <a:gdLst/>
              <a:ahLst/>
              <a:cxnLst/>
              <a:rect l="l" t="t" r="r" b="b"/>
              <a:pathLst>
                <a:path w="3204845" h="956944">
                  <a:moveTo>
                    <a:pt x="3126500" y="931875"/>
                  </a:moveTo>
                  <a:lnTo>
                    <a:pt x="3119247" y="956817"/>
                  </a:lnTo>
                  <a:lnTo>
                    <a:pt x="3204718" y="941070"/>
                  </a:lnTo>
                  <a:lnTo>
                    <a:pt x="3198672" y="935482"/>
                  </a:lnTo>
                  <a:lnTo>
                    <a:pt x="3138931" y="935482"/>
                  </a:lnTo>
                  <a:lnTo>
                    <a:pt x="3126500" y="931875"/>
                  </a:lnTo>
                  <a:close/>
                </a:path>
                <a:path w="3204845" h="956944">
                  <a:moveTo>
                    <a:pt x="3133739" y="906983"/>
                  </a:moveTo>
                  <a:lnTo>
                    <a:pt x="3126500" y="931875"/>
                  </a:lnTo>
                  <a:lnTo>
                    <a:pt x="3138931" y="935482"/>
                  </a:lnTo>
                  <a:lnTo>
                    <a:pt x="3146171" y="910589"/>
                  </a:lnTo>
                  <a:lnTo>
                    <a:pt x="3133739" y="906983"/>
                  </a:lnTo>
                  <a:close/>
                </a:path>
                <a:path w="3204845" h="956944">
                  <a:moveTo>
                    <a:pt x="3140964" y="882141"/>
                  </a:moveTo>
                  <a:lnTo>
                    <a:pt x="3133739" y="906983"/>
                  </a:lnTo>
                  <a:lnTo>
                    <a:pt x="3146171" y="910589"/>
                  </a:lnTo>
                  <a:lnTo>
                    <a:pt x="3138931" y="935482"/>
                  </a:lnTo>
                  <a:lnTo>
                    <a:pt x="3198672" y="935482"/>
                  </a:lnTo>
                  <a:lnTo>
                    <a:pt x="3140964" y="882141"/>
                  </a:lnTo>
                  <a:close/>
                </a:path>
                <a:path w="3204845" h="956944">
                  <a:moveTo>
                    <a:pt x="7112" y="0"/>
                  </a:moveTo>
                  <a:lnTo>
                    <a:pt x="0" y="24891"/>
                  </a:lnTo>
                  <a:lnTo>
                    <a:pt x="3126500" y="931875"/>
                  </a:lnTo>
                  <a:lnTo>
                    <a:pt x="3133739" y="90698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62000" y="2590800"/>
            <a:ext cx="2065020" cy="112776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575310">
              <a:lnSpc>
                <a:spcPct val="100000"/>
              </a:lnSpc>
              <a:spcBef>
                <a:spcPts val="1710"/>
              </a:spcBef>
            </a:pPr>
            <a:r>
              <a:rPr sz="1800" dirty="0">
                <a:latin typeface="Arial"/>
                <a:cs typeface="Arial"/>
              </a:rPr>
              <a:t>Option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#1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10200" y="2590800"/>
            <a:ext cx="2065020" cy="112776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53213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Option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#2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50492" y="1731251"/>
            <a:ext cx="238125" cy="716915"/>
            <a:chOff x="1650492" y="1731251"/>
            <a:chExt cx="238125" cy="716915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0492" y="1731251"/>
              <a:ext cx="237832" cy="71629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32788" y="1753362"/>
              <a:ext cx="78105" cy="558165"/>
            </a:xfrm>
            <a:custGeom>
              <a:avLst/>
              <a:gdLst/>
              <a:ahLst/>
              <a:cxnLst/>
              <a:rect l="l" t="t" r="r" b="b"/>
              <a:pathLst>
                <a:path w="78105" h="558164">
                  <a:moveTo>
                    <a:pt x="25907" y="480440"/>
                  </a:moveTo>
                  <a:lnTo>
                    <a:pt x="0" y="480440"/>
                  </a:lnTo>
                  <a:lnTo>
                    <a:pt x="38862" y="558164"/>
                  </a:lnTo>
                  <a:lnTo>
                    <a:pt x="71246" y="493395"/>
                  </a:lnTo>
                  <a:lnTo>
                    <a:pt x="25907" y="493395"/>
                  </a:lnTo>
                  <a:lnTo>
                    <a:pt x="25907" y="480440"/>
                  </a:lnTo>
                  <a:close/>
                </a:path>
                <a:path w="78105" h="558164">
                  <a:moveTo>
                    <a:pt x="51816" y="0"/>
                  </a:moveTo>
                  <a:lnTo>
                    <a:pt x="25907" y="0"/>
                  </a:lnTo>
                  <a:lnTo>
                    <a:pt x="25907" y="493395"/>
                  </a:lnTo>
                  <a:lnTo>
                    <a:pt x="51816" y="493395"/>
                  </a:lnTo>
                  <a:lnTo>
                    <a:pt x="51816" y="0"/>
                  </a:lnTo>
                  <a:close/>
                </a:path>
                <a:path w="78105" h="558164">
                  <a:moveTo>
                    <a:pt x="77724" y="480440"/>
                  </a:moveTo>
                  <a:lnTo>
                    <a:pt x="51816" y="480440"/>
                  </a:lnTo>
                  <a:lnTo>
                    <a:pt x="51816" y="493395"/>
                  </a:lnTo>
                  <a:lnTo>
                    <a:pt x="71246" y="493395"/>
                  </a:lnTo>
                  <a:lnTo>
                    <a:pt x="77724" y="48044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271016" y="1371600"/>
            <a:ext cx="998219" cy="38100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latin typeface="Arial"/>
                <a:cs typeface="Arial"/>
              </a:rPr>
              <a:t>Weight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265164" y="1808975"/>
            <a:ext cx="238125" cy="716915"/>
            <a:chOff x="6265164" y="1808975"/>
            <a:chExt cx="238125" cy="716915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5164" y="1808975"/>
              <a:ext cx="237832" cy="71629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347460" y="1831085"/>
              <a:ext cx="78105" cy="558165"/>
            </a:xfrm>
            <a:custGeom>
              <a:avLst/>
              <a:gdLst/>
              <a:ahLst/>
              <a:cxnLst/>
              <a:rect l="l" t="t" r="r" b="b"/>
              <a:pathLst>
                <a:path w="78104" h="558164">
                  <a:moveTo>
                    <a:pt x="25907" y="480440"/>
                  </a:moveTo>
                  <a:lnTo>
                    <a:pt x="0" y="480440"/>
                  </a:lnTo>
                  <a:lnTo>
                    <a:pt x="38862" y="558164"/>
                  </a:lnTo>
                  <a:lnTo>
                    <a:pt x="71247" y="493394"/>
                  </a:lnTo>
                  <a:lnTo>
                    <a:pt x="25907" y="493394"/>
                  </a:lnTo>
                  <a:lnTo>
                    <a:pt x="25907" y="480440"/>
                  </a:lnTo>
                  <a:close/>
                </a:path>
                <a:path w="78104" h="558164">
                  <a:moveTo>
                    <a:pt x="51815" y="0"/>
                  </a:moveTo>
                  <a:lnTo>
                    <a:pt x="25907" y="0"/>
                  </a:lnTo>
                  <a:lnTo>
                    <a:pt x="25907" y="493394"/>
                  </a:lnTo>
                  <a:lnTo>
                    <a:pt x="51815" y="493394"/>
                  </a:lnTo>
                  <a:lnTo>
                    <a:pt x="51815" y="0"/>
                  </a:lnTo>
                  <a:close/>
                </a:path>
                <a:path w="78104" h="558164">
                  <a:moveTo>
                    <a:pt x="77724" y="480440"/>
                  </a:moveTo>
                  <a:lnTo>
                    <a:pt x="51815" y="480440"/>
                  </a:lnTo>
                  <a:lnTo>
                    <a:pt x="51815" y="493394"/>
                  </a:lnTo>
                  <a:lnTo>
                    <a:pt x="71247" y="493394"/>
                  </a:lnTo>
                  <a:lnTo>
                    <a:pt x="77724" y="48044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887211" y="1449324"/>
            <a:ext cx="996950" cy="38100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latin typeface="Arial"/>
                <a:cs typeface="Arial"/>
              </a:rPr>
              <a:t>Weight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01623" y="3975354"/>
            <a:ext cx="6018530" cy="191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263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6CDD"/>
                </a:solidFill>
                <a:latin typeface="Arial"/>
                <a:cs typeface="Arial"/>
              </a:rPr>
              <a:t>Structural</a:t>
            </a:r>
            <a:r>
              <a:rPr sz="2400" spc="-4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DD"/>
                </a:solidFill>
                <a:latin typeface="Arial"/>
                <a:cs typeface="Arial"/>
              </a:rPr>
              <a:t>Strength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800" dirty="0">
                <a:latin typeface="Arial"/>
                <a:cs typeface="Arial"/>
              </a:rPr>
              <a:t>Which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structurally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Design? --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Why?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What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wrong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improve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it?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16280" y="3694214"/>
            <a:ext cx="7030720" cy="318770"/>
            <a:chOff x="716280" y="3694214"/>
            <a:chExt cx="7030720" cy="318770"/>
          </a:xfrm>
        </p:grpSpPr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280" y="3694214"/>
              <a:ext cx="2147316" cy="31847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63524" y="3718559"/>
              <a:ext cx="2057400" cy="228600"/>
            </a:xfrm>
            <a:custGeom>
              <a:avLst/>
              <a:gdLst/>
              <a:ahLst/>
              <a:cxnLst/>
              <a:rect l="l" t="t" r="r" b="b"/>
              <a:pathLst>
                <a:path w="2057400" h="228600">
                  <a:moveTo>
                    <a:pt x="2057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057400" y="2286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3524" y="3718559"/>
              <a:ext cx="2057400" cy="228600"/>
            </a:xfrm>
            <a:custGeom>
              <a:avLst/>
              <a:gdLst/>
              <a:ahLst/>
              <a:cxnLst/>
              <a:rect l="l" t="t" r="r" b="b"/>
              <a:pathLst>
                <a:path w="2057400" h="228600">
                  <a:moveTo>
                    <a:pt x="0" y="228600"/>
                  </a:moveTo>
                  <a:lnTo>
                    <a:pt x="2057400" y="228600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34356" y="3694214"/>
              <a:ext cx="2612136" cy="3184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181600" y="371855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81600" y="371855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076" y="4652009"/>
            <a:ext cx="6409055" cy="119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CDD"/>
                </a:solidFill>
                <a:latin typeface="Arial"/>
                <a:cs typeface="Arial"/>
              </a:rPr>
              <a:t>Structural</a:t>
            </a:r>
            <a:r>
              <a:rPr sz="2400" spc="-4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DD"/>
                </a:solidFill>
                <a:latin typeface="Arial"/>
                <a:cs typeface="Arial"/>
              </a:rPr>
              <a:t>Strength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  <a:tabLst>
                <a:tab pos="1612265" algn="l"/>
              </a:tabLst>
            </a:pPr>
            <a:r>
              <a:rPr sz="1800" spc="-10" dirty="0">
                <a:latin typeface="Arial"/>
                <a:cs typeface="Arial"/>
              </a:rPr>
              <a:t>Observations?</a:t>
            </a:r>
            <a:r>
              <a:rPr sz="1800" dirty="0">
                <a:latin typeface="Arial"/>
                <a:cs typeface="Arial"/>
              </a:rPr>
              <a:t>	Pro’s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Con’s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option?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114165" algn="l"/>
              </a:tabLst>
            </a:pPr>
            <a:r>
              <a:rPr sz="1800" dirty="0">
                <a:latin typeface="Arial"/>
                <a:cs typeface="Arial"/>
              </a:rPr>
              <a:t>Reasons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another?</a:t>
            </a:r>
            <a:r>
              <a:rPr sz="1800" dirty="0">
                <a:latin typeface="Arial"/>
                <a:cs typeface="Arial"/>
              </a:rPr>
              <a:t>	Other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Considerations?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3947159"/>
            <a:ext cx="8991600" cy="370840"/>
          </a:xfrm>
          <a:custGeom>
            <a:avLst/>
            <a:gdLst/>
            <a:ahLst/>
            <a:cxnLst/>
            <a:rect l="l" t="t" r="r" b="b"/>
            <a:pathLst>
              <a:path w="8991600" h="370839">
                <a:moveTo>
                  <a:pt x="8991600" y="0"/>
                </a:moveTo>
                <a:lnTo>
                  <a:pt x="0" y="0"/>
                </a:lnTo>
                <a:lnTo>
                  <a:pt x="0" y="370331"/>
                </a:lnTo>
                <a:lnTo>
                  <a:pt x="8991600" y="370331"/>
                </a:lnTo>
                <a:lnTo>
                  <a:pt x="899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51553" y="3975354"/>
            <a:ext cx="104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34355" y="1968817"/>
            <a:ext cx="2612390" cy="2044064"/>
            <a:chOff x="5134355" y="1968817"/>
            <a:chExt cx="2612390" cy="204406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489" y="2346953"/>
              <a:ext cx="2593869" cy="3002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81599" y="236219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81599" y="2362199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7976" y="2566415"/>
              <a:ext cx="318477" cy="1446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75220" y="2590799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75220" y="2590799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4355" y="2566415"/>
              <a:ext cx="318477" cy="14462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81599" y="2590799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81599" y="2590799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51219" y="1973579"/>
              <a:ext cx="998219" cy="381000"/>
            </a:xfrm>
            <a:custGeom>
              <a:avLst/>
              <a:gdLst/>
              <a:ahLst/>
              <a:cxnLst/>
              <a:rect l="l" t="t" r="r" b="b"/>
              <a:pathLst>
                <a:path w="998220" h="381000">
                  <a:moveTo>
                    <a:pt x="0" y="381000"/>
                  </a:moveTo>
                  <a:lnTo>
                    <a:pt x="998220" y="381000"/>
                  </a:lnTo>
                  <a:lnTo>
                    <a:pt x="99822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84823" y="2001139"/>
            <a:ext cx="730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Weight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27403" y="2340857"/>
            <a:ext cx="6419215" cy="1671955"/>
            <a:chOff x="1327403" y="2340857"/>
            <a:chExt cx="6419215" cy="167195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4356" y="3694214"/>
              <a:ext cx="2612136" cy="3184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81600" y="371856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1600" y="371856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6537" y="2340857"/>
              <a:ext cx="2593869" cy="3002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74647" y="2356104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1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19" y="228600"/>
                  </a:lnTo>
                  <a:lnTo>
                    <a:pt x="25222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4647" y="2356104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19" y="228600"/>
                  </a:lnTo>
                  <a:lnTo>
                    <a:pt x="2522219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1024" y="2560320"/>
              <a:ext cx="318477" cy="14462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668268" y="2584704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8268" y="2584704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7403" y="2560320"/>
              <a:ext cx="318477" cy="144627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74647" y="2584704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4647" y="2584704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603247" y="2584704"/>
            <a:ext cx="2065020" cy="1127760"/>
          </a:xfrm>
          <a:prstGeom prst="rect">
            <a:avLst/>
          </a:prstGeom>
          <a:ln w="9144">
            <a:solidFill>
              <a:srgbClr val="B6DCD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Option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#1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03120" y="1975104"/>
            <a:ext cx="996950" cy="38100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latin typeface="Arial"/>
                <a:cs typeface="Arial"/>
              </a:rPr>
              <a:t>Weight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327403" y="1886699"/>
            <a:ext cx="2633980" cy="2135505"/>
            <a:chOff x="1327403" y="1886699"/>
            <a:chExt cx="2633980" cy="2135505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7403" y="3688118"/>
              <a:ext cx="2612136" cy="31847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374647" y="3712464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1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19" y="228600"/>
                  </a:lnTo>
                  <a:lnTo>
                    <a:pt x="25222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4647" y="3712464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19" y="228600"/>
                  </a:lnTo>
                  <a:lnTo>
                    <a:pt x="2522219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6787" y="2327122"/>
              <a:ext cx="679716" cy="68582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298824" y="2346833"/>
              <a:ext cx="600075" cy="605790"/>
            </a:xfrm>
            <a:custGeom>
              <a:avLst/>
              <a:gdLst/>
              <a:ahLst/>
              <a:cxnLst/>
              <a:rect l="l" t="t" r="r" b="b"/>
              <a:pathLst>
                <a:path w="600075" h="605789">
                  <a:moveTo>
                    <a:pt x="0" y="0"/>
                  </a:moveTo>
                  <a:lnTo>
                    <a:pt x="586359" y="605663"/>
                  </a:lnTo>
                  <a:lnTo>
                    <a:pt x="600075" y="5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9168" y="3320796"/>
              <a:ext cx="681228" cy="68122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291458" y="3340862"/>
              <a:ext cx="600075" cy="600075"/>
            </a:xfrm>
            <a:custGeom>
              <a:avLst/>
              <a:gdLst/>
              <a:ahLst/>
              <a:cxnLst/>
              <a:rect l="l" t="t" r="r" b="b"/>
              <a:pathLst>
                <a:path w="600075" h="600075">
                  <a:moveTo>
                    <a:pt x="596773" y="0"/>
                  </a:moveTo>
                  <a:lnTo>
                    <a:pt x="0" y="595630"/>
                  </a:lnTo>
                  <a:lnTo>
                    <a:pt x="600075" y="600075"/>
                  </a:lnTo>
                  <a:lnTo>
                    <a:pt x="596773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8071" y="2339327"/>
              <a:ext cx="681228" cy="67971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380362" y="2358390"/>
              <a:ext cx="600075" cy="600710"/>
            </a:xfrm>
            <a:custGeom>
              <a:avLst/>
              <a:gdLst/>
              <a:ahLst/>
              <a:cxnLst/>
              <a:rect l="l" t="t" r="r" b="b"/>
              <a:pathLst>
                <a:path w="600075" h="600710">
                  <a:moveTo>
                    <a:pt x="0" y="0"/>
                  </a:moveTo>
                  <a:lnTo>
                    <a:pt x="889" y="600201"/>
                  </a:lnTo>
                  <a:lnTo>
                    <a:pt x="600075" y="7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5023" y="3342119"/>
              <a:ext cx="682739" cy="67971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377949" y="3361309"/>
              <a:ext cx="602615" cy="600075"/>
            </a:xfrm>
            <a:custGeom>
              <a:avLst/>
              <a:gdLst/>
              <a:ahLst/>
              <a:cxnLst/>
              <a:rect l="l" t="t" r="r" b="b"/>
              <a:pathLst>
                <a:path w="602614" h="600075">
                  <a:moveTo>
                    <a:pt x="0" y="0"/>
                  </a:moveTo>
                  <a:lnTo>
                    <a:pt x="2412" y="600074"/>
                  </a:lnTo>
                  <a:lnTo>
                    <a:pt x="602361" y="58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2736" y="1886699"/>
              <a:ext cx="358178" cy="83516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707130" y="1909953"/>
              <a:ext cx="215265" cy="675640"/>
            </a:xfrm>
            <a:custGeom>
              <a:avLst/>
              <a:gdLst/>
              <a:ahLst/>
              <a:cxnLst/>
              <a:rect l="l" t="t" r="r" b="b"/>
              <a:pathLst>
                <a:path w="215264" h="675639">
                  <a:moveTo>
                    <a:pt x="0" y="590042"/>
                  </a:moveTo>
                  <a:lnTo>
                    <a:pt x="16764" y="675259"/>
                  </a:lnTo>
                  <a:lnTo>
                    <a:pt x="69892" y="616331"/>
                  </a:lnTo>
                  <a:lnTo>
                    <a:pt x="46482" y="616331"/>
                  </a:lnTo>
                  <a:lnTo>
                    <a:pt x="21590" y="609346"/>
                  </a:lnTo>
                  <a:lnTo>
                    <a:pt x="25017" y="596953"/>
                  </a:lnTo>
                  <a:lnTo>
                    <a:pt x="0" y="590042"/>
                  </a:lnTo>
                  <a:close/>
                </a:path>
                <a:path w="215264" h="675639">
                  <a:moveTo>
                    <a:pt x="25017" y="596953"/>
                  </a:moveTo>
                  <a:lnTo>
                    <a:pt x="21590" y="609346"/>
                  </a:lnTo>
                  <a:lnTo>
                    <a:pt x="46482" y="616331"/>
                  </a:lnTo>
                  <a:lnTo>
                    <a:pt x="49936" y="603838"/>
                  </a:lnTo>
                  <a:lnTo>
                    <a:pt x="25017" y="596953"/>
                  </a:lnTo>
                  <a:close/>
                </a:path>
                <a:path w="215264" h="675639">
                  <a:moveTo>
                    <a:pt x="49936" y="603838"/>
                  </a:moveTo>
                  <a:lnTo>
                    <a:pt x="46482" y="616331"/>
                  </a:lnTo>
                  <a:lnTo>
                    <a:pt x="69892" y="616331"/>
                  </a:lnTo>
                  <a:lnTo>
                    <a:pt x="74930" y="610743"/>
                  </a:lnTo>
                  <a:lnTo>
                    <a:pt x="49936" y="603838"/>
                  </a:lnTo>
                  <a:close/>
                </a:path>
                <a:path w="215264" h="675639">
                  <a:moveTo>
                    <a:pt x="190119" y="0"/>
                  </a:moveTo>
                  <a:lnTo>
                    <a:pt x="25017" y="596953"/>
                  </a:lnTo>
                  <a:lnTo>
                    <a:pt x="49936" y="603838"/>
                  </a:lnTo>
                  <a:lnTo>
                    <a:pt x="215011" y="6858"/>
                  </a:lnTo>
                  <a:lnTo>
                    <a:pt x="190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966209" y="1351279"/>
            <a:ext cx="863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Paper Gussets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138928" y="2336292"/>
            <a:ext cx="2618740" cy="1676400"/>
            <a:chOff x="5138928" y="2336292"/>
            <a:chExt cx="2618740" cy="1676400"/>
          </a:xfrm>
        </p:grpSpPr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8928" y="2336292"/>
              <a:ext cx="2618231" cy="167639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186426" y="2360676"/>
              <a:ext cx="2527935" cy="1586865"/>
            </a:xfrm>
            <a:custGeom>
              <a:avLst/>
              <a:gdLst/>
              <a:ahLst/>
              <a:cxnLst/>
              <a:rect l="l" t="t" r="r" b="b"/>
              <a:pathLst>
                <a:path w="2527934" h="1586864">
                  <a:moveTo>
                    <a:pt x="2413634" y="0"/>
                  </a:moveTo>
                  <a:lnTo>
                    <a:pt x="0" y="1388745"/>
                  </a:lnTo>
                  <a:lnTo>
                    <a:pt x="114046" y="1586865"/>
                  </a:lnTo>
                  <a:lnTo>
                    <a:pt x="2527554" y="198120"/>
                  </a:lnTo>
                  <a:lnTo>
                    <a:pt x="241363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86426" y="2360676"/>
              <a:ext cx="2527935" cy="1586865"/>
            </a:xfrm>
            <a:custGeom>
              <a:avLst/>
              <a:gdLst/>
              <a:ahLst/>
              <a:cxnLst/>
              <a:rect l="l" t="t" r="r" b="b"/>
              <a:pathLst>
                <a:path w="2527934" h="1586864">
                  <a:moveTo>
                    <a:pt x="2413634" y="0"/>
                  </a:moveTo>
                  <a:lnTo>
                    <a:pt x="2527554" y="198120"/>
                  </a:lnTo>
                  <a:lnTo>
                    <a:pt x="114046" y="1586865"/>
                  </a:lnTo>
                  <a:lnTo>
                    <a:pt x="0" y="1388745"/>
                  </a:lnTo>
                  <a:lnTo>
                    <a:pt x="2413634" y="0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186171" y="3316681"/>
            <a:ext cx="2513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14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Option</a:t>
            </a:r>
            <a:r>
              <a:rPr sz="1800" spc="-25" dirty="0">
                <a:latin typeface="Arial"/>
                <a:cs typeface="Arial"/>
              </a:rPr>
              <a:t> #2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627876" y="1885200"/>
            <a:ext cx="734695" cy="1205865"/>
            <a:chOff x="6627876" y="1885200"/>
            <a:chExt cx="734695" cy="1205865"/>
          </a:xfrm>
        </p:grpSpPr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27876" y="1885200"/>
              <a:ext cx="734580" cy="120547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749034" y="1907158"/>
              <a:ext cx="575945" cy="1046480"/>
            </a:xfrm>
            <a:custGeom>
              <a:avLst/>
              <a:gdLst/>
              <a:ahLst/>
              <a:cxnLst/>
              <a:rect l="l" t="t" r="r" b="b"/>
              <a:pathLst>
                <a:path w="575945" h="1046480">
                  <a:moveTo>
                    <a:pt x="2921" y="959612"/>
                  </a:moveTo>
                  <a:lnTo>
                    <a:pt x="0" y="1046479"/>
                  </a:lnTo>
                  <a:lnTo>
                    <a:pt x="71247" y="996695"/>
                  </a:lnTo>
                  <a:lnTo>
                    <a:pt x="69375" y="995679"/>
                  </a:lnTo>
                  <a:lnTo>
                    <a:pt x="42291" y="995679"/>
                  </a:lnTo>
                  <a:lnTo>
                    <a:pt x="19558" y="983361"/>
                  </a:lnTo>
                  <a:lnTo>
                    <a:pt x="25726" y="971989"/>
                  </a:lnTo>
                  <a:lnTo>
                    <a:pt x="2921" y="959612"/>
                  </a:lnTo>
                  <a:close/>
                </a:path>
                <a:path w="575945" h="1046480">
                  <a:moveTo>
                    <a:pt x="25726" y="971989"/>
                  </a:moveTo>
                  <a:lnTo>
                    <a:pt x="19558" y="983361"/>
                  </a:lnTo>
                  <a:lnTo>
                    <a:pt x="42291" y="995679"/>
                  </a:lnTo>
                  <a:lnTo>
                    <a:pt x="48452" y="984324"/>
                  </a:lnTo>
                  <a:lnTo>
                    <a:pt x="25726" y="971989"/>
                  </a:lnTo>
                  <a:close/>
                </a:path>
                <a:path w="575945" h="1046480">
                  <a:moveTo>
                    <a:pt x="48452" y="984324"/>
                  </a:moveTo>
                  <a:lnTo>
                    <a:pt x="42291" y="995679"/>
                  </a:lnTo>
                  <a:lnTo>
                    <a:pt x="69375" y="995679"/>
                  </a:lnTo>
                  <a:lnTo>
                    <a:pt x="48452" y="984324"/>
                  </a:lnTo>
                  <a:close/>
                </a:path>
                <a:path w="575945" h="1046480">
                  <a:moveTo>
                    <a:pt x="552958" y="0"/>
                  </a:moveTo>
                  <a:lnTo>
                    <a:pt x="25726" y="971989"/>
                  </a:lnTo>
                  <a:lnTo>
                    <a:pt x="48452" y="984324"/>
                  </a:lnTo>
                  <a:lnTo>
                    <a:pt x="575818" y="12445"/>
                  </a:lnTo>
                  <a:lnTo>
                    <a:pt x="552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281164" y="1290065"/>
            <a:ext cx="128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Wooden </a:t>
            </a:r>
            <a:r>
              <a:rPr sz="1800" dirty="0">
                <a:latin typeface="Arial"/>
                <a:cs typeface="Arial"/>
              </a:rPr>
              <a:t>Cross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Brace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938783" y="2363787"/>
            <a:ext cx="7202805" cy="236220"/>
            <a:chOff x="938783" y="2363787"/>
            <a:chExt cx="7202805" cy="236220"/>
          </a:xfrm>
        </p:grpSpPr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8783" y="2363787"/>
              <a:ext cx="542556" cy="23615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82192" y="2425318"/>
              <a:ext cx="7159625" cy="92710"/>
            </a:xfrm>
            <a:custGeom>
              <a:avLst/>
              <a:gdLst/>
              <a:ahLst/>
              <a:cxnLst/>
              <a:rect l="l" t="t" r="r" b="b"/>
              <a:pathLst>
                <a:path w="7159625" h="92710">
                  <a:moveTo>
                    <a:pt x="382422" y="38989"/>
                  </a:moveTo>
                  <a:lnTo>
                    <a:pt x="304698" y="0"/>
                  </a:lnTo>
                  <a:lnTo>
                    <a:pt x="304647" y="25882"/>
                  </a:lnTo>
                  <a:lnTo>
                    <a:pt x="50" y="25273"/>
                  </a:lnTo>
                  <a:lnTo>
                    <a:pt x="0" y="51181"/>
                  </a:lnTo>
                  <a:lnTo>
                    <a:pt x="304609" y="51790"/>
                  </a:lnTo>
                  <a:lnTo>
                    <a:pt x="304571" y="77724"/>
                  </a:lnTo>
                  <a:lnTo>
                    <a:pt x="356641" y="51816"/>
                  </a:lnTo>
                  <a:lnTo>
                    <a:pt x="382422" y="38989"/>
                  </a:lnTo>
                  <a:close/>
                </a:path>
                <a:path w="7159625" h="92710">
                  <a:moveTo>
                    <a:pt x="7159015" y="40513"/>
                  </a:moveTo>
                  <a:lnTo>
                    <a:pt x="6800113" y="40513"/>
                  </a:lnTo>
                  <a:lnTo>
                    <a:pt x="6800113" y="14605"/>
                  </a:lnTo>
                  <a:lnTo>
                    <a:pt x="6722389" y="53467"/>
                  </a:lnTo>
                  <a:lnTo>
                    <a:pt x="6800113" y="92329"/>
                  </a:lnTo>
                  <a:lnTo>
                    <a:pt x="6800113" y="66421"/>
                  </a:lnTo>
                  <a:lnTo>
                    <a:pt x="7159015" y="66421"/>
                  </a:lnTo>
                  <a:lnTo>
                    <a:pt x="7159015" y="405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85089" y="2305939"/>
            <a:ext cx="610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0" name="object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83423" y="2377478"/>
            <a:ext cx="595909" cy="237832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8219947" y="2320797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552" y="4739767"/>
            <a:ext cx="337756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CDD"/>
                </a:solidFill>
                <a:latin typeface="Arial"/>
                <a:cs typeface="Arial"/>
              </a:rPr>
              <a:t>Structural</a:t>
            </a:r>
            <a:r>
              <a:rPr sz="24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DD"/>
                </a:solidFill>
                <a:latin typeface="Arial"/>
                <a:cs typeface="Arial"/>
              </a:rPr>
              <a:t>Stability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Any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concerns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structure?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200" y="1973592"/>
            <a:ext cx="8991600" cy="2344420"/>
            <a:chOff x="76200" y="1973592"/>
            <a:chExt cx="8991600" cy="2344420"/>
          </a:xfrm>
        </p:grpSpPr>
        <p:sp>
          <p:nvSpPr>
            <p:cNvPr id="4" name="object 4"/>
            <p:cNvSpPr/>
            <p:nvPr/>
          </p:nvSpPr>
          <p:spPr>
            <a:xfrm>
              <a:off x="76200" y="3947160"/>
              <a:ext cx="8991600" cy="370840"/>
            </a:xfrm>
            <a:custGeom>
              <a:avLst/>
              <a:gdLst/>
              <a:ahLst/>
              <a:cxnLst/>
              <a:rect l="l" t="t" r="r" b="b"/>
              <a:pathLst>
                <a:path w="8991600" h="370839">
                  <a:moveTo>
                    <a:pt x="8991600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8991600" y="370331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489" y="2346953"/>
              <a:ext cx="2593869" cy="3002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81600" y="236220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81600" y="236220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7976" y="2566416"/>
              <a:ext cx="318477" cy="14462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7521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75219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4355" y="2566416"/>
              <a:ext cx="318477" cy="144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81600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228600" y="0"/>
                  </a:moveTo>
                  <a:lnTo>
                    <a:pt x="0" y="0"/>
                  </a:lnTo>
                  <a:lnTo>
                    <a:pt x="0" y="1356360"/>
                  </a:lnTo>
                  <a:lnTo>
                    <a:pt x="228600" y="13563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6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81600" y="2590800"/>
              <a:ext cx="228600" cy="1356360"/>
            </a:xfrm>
            <a:custGeom>
              <a:avLst/>
              <a:gdLst/>
              <a:ahLst/>
              <a:cxnLst/>
              <a:rect l="l" t="t" r="r" b="b"/>
              <a:pathLst>
                <a:path w="228600" h="1356360">
                  <a:moveTo>
                    <a:pt x="0" y="1356360"/>
                  </a:moveTo>
                  <a:lnTo>
                    <a:pt x="228600" y="135636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4355" y="3694214"/>
              <a:ext cx="2612136" cy="3184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81600" y="371856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252222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522220" y="22860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81600" y="3718560"/>
              <a:ext cx="2522220" cy="228600"/>
            </a:xfrm>
            <a:custGeom>
              <a:avLst/>
              <a:gdLst/>
              <a:ahLst/>
              <a:cxnLst/>
              <a:rect l="l" t="t" r="r" b="b"/>
              <a:pathLst>
                <a:path w="2522220" h="228600">
                  <a:moveTo>
                    <a:pt x="0" y="228600"/>
                  </a:moveTo>
                  <a:lnTo>
                    <a:pt x="2522220" y="228600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63740" y="2333218"/>
              <a:ext cx="679716" cy="6873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05777" y="2353437"/>
              <a:ext cx="600075" cy="605790"/>
            </a:xfrm>
            <a:custGeom>
              <a:avLst/>
              <a:gdLst/>
              <a:ahLst/>
              <a:cxnLst/>
              <a:rect l="l" t="t" r="r" b="b"/>
              <a:pathLst>
                <a:path w="600075" h="605789">
                  <a:moveTo>
                    <a:pt x="0" y="0"/>
                  </a:moveTo>
                  <a:lnTo>
                    <a:pt x="586486" y="605789"/>
                  </a:lnTo>
                  <a:lnTo>
                    <a:pt x="600075" y="5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9" y="3328403"/>
              <a:ext cx="681227" cy="6797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98410" y="3347466"/>
              <a:ext cx="600710" cy="600075"/>
            </a:xfrm>
            <a:custGeom>
              <a:avLst/>
              <a:gdLst/>
              <a:ahLst/>
              <a:cxnLst/>
              <a:rect l="l" t="t" r="r" b="b"/>
              <a:pathLst>
                <a:path w="600709" h="600075">
                  <a:moveTo>
                    <a:pt x="596773" y="0"/>
                  </a:moveTo>
                  <a:lnTo>
                    <a:pt x="0" y="595630"/>
                  </a:lnTo>
                  <a:lnTo>
                    <a:pt x="600202" y="600075"/>
                  </a:lnTo>
                  <a:lnTo>
                    <a:pt x="596773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5023" y="2345436"/>
              <a:ext cx="681227" cy="6812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87315" y="2365121"/>
              <a:ext cx="600075" cy="600075"/>
            </a:xfrm>
            <a:custGeom>
              <a:avLst/>
              <a:gdLst/>
              <a:ahLst/>
              <a:cxnLst/>
              <a:rect l="l" t="t" r="r" b="b"/>
              <a:pathLst>
                <a:path w="600075" h="600075">
                  <a:moveTo>
                    <a:pt x="0" y="0"/>
                  </a:moveTo>
                  <a:lnTo>
                    <a:pt x="888" y="600075"/>
                  </a:lnTo>
                  <a:lnTo>
                    <a:pt x="600075" y="6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1976" y="3348227"/>
              <a:ext cx="682739" cy="6812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184902" y="3367913"/>
              <a:ext cx="602615" cy="600075"/>
            </a:xfrm>
            <a:custGeom>
              <a:avLst/>
              <a:gdLst/>
              <a:ahLst/>
              <a:cxnLst/>
              <a:rect l="l" t="t" r="r" b="b"/>
              <a:pathLst>
                <a:path w="602614" h="600075">
                  <a:moveTo>
                    <a:pt x="0" y="0"/>
                  </a:moveTo>
                  <a:lnTo>
                    <a:pt x="2412" y="600075"/>
                  </a:lnTo>
                  <a:lnTo>
                    <a:pt x="602361" y="589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F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8155" y="2062010"/>
              <a:ext cx="5585460" cy="33676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95400" y="2086356"/>
              <a:ext cx="5495925" cy="247015"/>
            </a:xfrm>
            <a:custGeom>
              <a:avLst/>
              <a:gdLst/>
              <a:ahLst/>
              <a:cxnLst/>
              <a:rect l="l" t="t" r="r" b="b"/>
              <a:pathLst>
                <a:path w="5495925" h="247014">
                  <a:moveTo>
                    <a:pt x="5495544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5495544" y="246887"/>
                  </a:lnTo>
                  <a:lnTo>
                    <a:pt x="5495544" y="0"/>
                  </a:lnTo>
                  <a:close/>
                </a:path>
              </a:pathLst>
            </a:custGeom>
            <a:solidFill>
              <a:srgbClr val="9C9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95400" y="2086356"/>
              <a:ext cx="5495925" cy="247015"/>
            </a:xfrm>
            <a:custGeom>
              <a:avLst/>
              <a:gdLst/>
              <a:ahLst/>
              <a:cxnLst/>
              <a:rect l="l" t="t" r="r" b="b"/>
              <a:pathLst>
                <a:path w="5495925" h="247014">
                  <a:moveTo>
                    <a:pt x="0" y="246887"/>
                  </a:moveTo>
                  <a:lnTo>
                    <a:pt x="5495544" y="246887"/>
                  </a:lnTo>
                  <a:lnTo>
                    <a:pt x="5495544" y="0"/>
                  </a:lnTo>
                  <a:lnTo>
                    <a:pt x="0" y="0"/>
                  </a:lnTo>
                  <a:lnTo>
                    <a:pt x="0" y="246887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4411" y="1973592"/>
              <a:ext cx="170649" cy="8031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387084" y="1993392"/>
              <a:ext cx="90170" cy="722630"/>
            </a:xfrm>
            <a:custGeom>
              <a:avLst/>
              <a:gdLst/>
              <a:ahLst/>
              <a:cxnLst/>
              <a:rect l="l" t="t" r="r" b="b"/>
              <a:pathLst>
                <a:path w="90170" h="722630">
                  <a:moveTo>
                    <a:pt x="89915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89915" y="722376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322832" y="1560575"/>
            <a:ext cx="998219" cy="52578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400" spc="-25" dirty="0">
                <a:latin typeface="Arial"/>
                <a:cs typeface="Arial"/>
              </a:rPr>
              <a:t>2lb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791777" y="1711464"/>
            <a:ext cx="4423410" cy="2164715"/>
            <a:chOff x="2791777" y="1711464"/>
            <a:chExt cx="4423410" cy="2164715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2407" y="1711464"/>
              <a:ext cx="902195" cy="41756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33566" y="1733423"/>
              <a:ext cx="742950" cy="272415"/>
            </a:xfrm>
            <a:custGeom>
              <a:avLst/>
              <a:gdLst/>
              <a:ahLst/>
              <a:cxnLst/>
              <a:rect l="l" t="t" r="r" b="b"/>
              <a:pathLst>
                <a:path w="742950" h="272414">
                  <a:moveTo>
                    <a:pt x="61341" y="198374"/>
                  </a:moveTo>
                  <a:lnTo>
                    <a:pt x="0" y="259968"/>
                  </a:lnTo>
                  <a:lnTo>
                    <a:pt x="86106" y="272034"/>
                  </a:lnTo>
                  <a:lnTo>
                    <a:pt x="79231" y="251587"/>
                  </a:lnTo>
                  <a:lnTo>
                    <a:pt x="65532" y="251587"/>
                  </a:lnTo>
                  <a:lnTo>
                    <a:pt x="57276" y="227075"/>
                  </a:lnTo>
                  <a:lnTo>
                    <a:pt x="69601" y="222943"/>
                  </a:lnTo>
                  <a:lnTo>
                    <a:pt x="61341" y="198374"/>
                  </a:lnTo>
                  <a:close/>
                </a:path>
                <a:path w="742950" h="272414">
                  <a:moveTo>
                    <a:pt x="69601" y="222943"/>
                  </a:moveTo>
                  <a:lnTo>
                    <a:pt x="57276" y="227075"/>
                  </a:lnTo>
                  <a:lnTo>
                    <a:pt x="65532" y="251587"/>
                  </a:lnTo>
                  <a:lnTo>
                    <a:pt x="77844" y="247460"/>
                  </a:lnTo>
                  <a:lnTo>
                    <a:pt x="69601" y="222943"/>
                  </a:lnTo>
                  <a:close/>
                </a:path>
                <a:path w="742950" h="272414">
                  <a:moveTo>
                    <a:pt x="77844" y="247460"/>
                  </a:moveTo>
                  <a:lnTo>
                    <a:pt x="65532" y="251587"/>
                  </a:lnTo>
                  <a:lnTo>
                    <a:pt x="79231" y="251587"/>
                  </a:lnTo>
                  <a:lnTo>
                    <a:pt x="77844" y="247460"/>
                  </a:lnTo>
                  <a:close/>
                </a:path>
                <a:path w="742950" h="272414">
                  <a:moveTo>
                    <a:pt x="734440" y="0"/>
                  </a:moveTo>
                  <a:lnTo>
                    <a:pt x="69601" y="222943"/>
                  </a:lnTo>
                  <a:lnTo>
                    <a:pt x="77844" y="247460"/>
                  </a:lnTo>
                  <a:lnTo>
                    <a:pt x="742695" y="24637"/>
                  </a:lnTo>
                  <a:lnTo>
                    <a:pt x="734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1315" y="3348227"/>
              <a:ext cx="1069975" cy="523240"/>
            </a:xfrm>
            <a:custGeom>
              <a:avLst/>
              <a:gdLst/>
              <a:ahLst/>
              <a:cxnLst/>
              <a:rect l="l" t="t" r="r" b="b"/>
              <a:pathLst>
                <a:path w="1069975" h="523239">
                  <a:moveTo>
                    <a:pt x="0" y="522732"/>
                  </a:moveTo>
                  <a:lnTo>
                    <a:pt x="1069848" y="522732"/>
                  </a:lnTo>
                  <a:lnTo>
                    <a:pt x="1069848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90872" y="3015983"/>
              <a:ext cx="702538" cy="66142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733163" y="3117341"/>
              <a:ext cx="544195" cy="501650"/>
            </a:xfrm>
            <a:custGeom>
              <a:avLst/>
              <a:gdLst/>
              <a:ahLst/>
              <a:cxnLst/>
              <a:rect l="l" t="t" r="r" b="b"/>
              <a:pathLst>
                <a:path w="544195" h="501650">
                  <a:moveTo>
                    <a:pt x="477645" y="43051"/>
                  </a:moveTo>
                  <a:lnTo>
                    <a:pt x="0" y="482346"/>
                  </a:lnTo>
                  <a:lnTo>
                    <a:pt x="17525" y="501396"/>
                  </a:lnTo>
                  <a:lnTo>
                    <a:pt x="495171" y="62101"/>
                  </a:lnTo>
                  <a:lnTo>
                    <a:pt x="477645" y="43051"/>
                  </a:lnTo>
                  <a:close/>
                </a:path>
                <a:path w="544195" h="501650">
                  <a:moveTo>
                    <a:pt x="530593" y="34290"/>
                  </a:moveTo>
                  <a:lnTo>
                    <a:pt x="487172" y="34290"/>
                  </a:lnTo>
                  <a:lnTo>
                    <a:pt x="504698" y="53340"/>
                  </a:lnTo>
                  <a:lnTo>
                    <a:pt x="495171" y="62101"/>
                  </a:lnTo>
                  <a:lnTo>
                    <a:pt x="512699" y="81153"/>
                  </a:lnTo>
                  <a:lnTo>
                    <a:pt x="530593" y="34290"/>
                  </a:lnTo>
                  <a:close/>
                </a:path>
                <a:path w="544195" h="501650">
                  <a:moveTo>
                    <a:pt x="487172" y="34290"/>
                  </a:moveTo>
                  <a:lnTo>
                    <a:pt x="477645" y="43051"/>
                  </a:lnTo>
                  <a:lnTo>
                    <a:pt x="495171" y="62101"/>
                  </a:lnTo>
                  <a:lnTo>
                    <a:pt x="504698" y="53340"/>
                  </a:lnTo>
                  <a:lnTo>
                    <a:pt x="487172" y="34290"/>
                  </a:lnTo>
                  <a:close/>
                </a:path>
                <a:path w="544195" h="501650">
                  <a:moveTo>
                    <a:pt x="543687" y="0"/>
                  </a:moveTo>
                  <a:lnTo>
                    <a:pt x="460121" y="24003"/>
                  </a:lnTo>
                  <a:lnTo>
                    <a:pt x="477645" y="43051"/>
                  </a:lnTo>
                  <a:lnTo>
                    <a:pt x="487172" y="34290"/>
                  </a:lnTo>
                  <a:lnTo>
                    <a:pt x="530593" y="34290"/>
                  </a:lnTo>
                  <a:lnTo>
                    <a:pt x="5436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96539" y="2575560"/>
              <a:ext cx="847725" cy="523240"/>
            </a:xfrm>
            <a:custGeom>
              <a:avLst/>
              <a:gdLst/>
              <a:ahLst/>
              <a:cxnLst/>
              <a:rect l="l" t="t" r="r" b="b"/>
              <a:pathLst>
                <a:path w="847725" h="523239">
                  <a:moveTo>
                    <a:pt x="0" y="522732"/>
                  </a:moveTo>
                  <a:lnTo>
                    <a:pt x="847343" y="522732"/>
                  </a:lnTo>
                  <a:lnTo>
                    <a:pt x="847343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7256144" y="1587753"/>
            <a:ext cx="1130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Pivot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Shaft</a:t>
            </a:r>
            <a:endParaRPr sz="1800"/>
          </a:p>
        </p:txBody>
      </p:sp>
      <p:sp>
        <p:nvSpPr>
          <p:cNvPr id="39" name="object 39"/>
          <p:cNvSpPr txBox="1"/>
          <p:nvPr/>
        </p:nvSpPr>
        <p:spPr>
          <a:xfrm>
            <a:off x="3043808" y="2602738"/>
            <a:ext cx="2049145" cy="1672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Arial"/>
                <a:cs typeface="Arial"/>
              </a:rPr>
              <a:t>Arm</a:t>
            </a:r>
            <a:endParaRPr sz="1400">
              <a:latin typeface="Arial"/>
              <a:cs typeface="Arial"/>
            </a:endParaRPr>
          </a:p>
          <a:p>
            <a:pPr marL="56515">
              <a:lnSpc>
                <a:spcPct val="100000"/>
              </a:lnSpc>
            </a:pPr>
            <a:r>
              <a:rPr sz="1400" spc="-25" dirty="0">
                <a:latin typeface="Arial"/>
                <a:cs typeface="Arial"/>
              </a:rPr>
              <a:t>1lb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958850">
              <a:lnSpc>
                <a:spcPct val="100000"/>
              </a:lnSpc>
              <a:spcBef>
                <a:spcPts val="994"/>
              </a:spcBef>
            </a:pPr>
            <a:r>
              <a:rPr sz="1400" spc="-20" dirty="0">
                <a:latin typeface="Arial"/>
                <a:cs typeface="Arial"/>
              </a:rPr>
              <a:t>Base</a:t>
            </a:r>
            <a:endParaRPr sz="1400">
              <a:latin typeface="Arial"/>
              <a:cs typeface="Arial"/>
            </a:endParaRPr>
          </a:p>
          <a:p>
            <a:pPr marL="1026160">
              <a:lnSpc>
                <a:spcPct val="100000"/>
              </a:lnSpc>
            </a:pPr>
            <a:r>
              <a:rPr sz="1400" spc="-25" dirty="0">
                <a:latin typeface="Times New Roman"/>
                <a:cs typeface="Times New Roman"/>
              </a:rPr>
              <a:t>½</a:t>
            </a:r>
            <a:r>
              <a:rPr sz="1400" spc="-25" dirty="0">
                <a:latin typeface="Arial"/>
                <a:cs typeface="Arial"/>
              </a:rPr>
              <a:t>lb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Arial"/>
              <a:cs typeface="Arial"/>
            </a:endParaRPr>
          </a:p>
          <a:p>
            <a:pPr marL="1020444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592067" y="2199106"/>
            <a:ext cx="706120" cy="706120"/>
            <a:chOff x="3592067" y="2199106"/>
            <a:chExt cx="706120" cy="706120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2067" y="2199106"/>
              <a:ext cx="705637" cy="70563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635501" y="2300478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5" h="546735">
                  <a:moveTo>
                    <a:pt x="482218" y="45847"/>
                  </a:moveTo>
                  <a:lnTo>
                    <a:pt x="0" y="528066"/>
                  </a:lnTo>
                  <a:lnTo>
                    <a:pt x="18287" y="546354"/>
                  </a:lnTo>
                  <a:lnTo>
                    <a:pt x="500507" y="64135"/>
                  </a:lnTo>
                  <a:lnTo>
                    <a:pt x="482218" y="45847"/>
                  </a:lnTo>
                  <a:close/>
                </a:path>
                <a:path w="546735" h="546735">
                  <a:moveTo>
                    <a:pt x="534011" y="36702"/>
                  </a:moveTo>
                  <a:lnTo>
                    <a:pt x="491363" y="36702"/>
                  </a:lnTo>
                  <a:lnTo>
                    <a:pt x="509650" y="54991"/>
                  </a:lnTo>
                  <a:lnTo>
                    <a:pt x="500507" y="64135"/>
                  </a:lnTo>
                  <a:lnTo>
                    <a:pt x="518795" y="82423"/>
                  </a:lnTo>
                  <a:lnTo>
                    <a:pt x="534011" y="36702"/>
                  </a:lnTo>
                  <a:close/>
                </a:path>
                <a:path w="546735" h="546735">
                  <a:moveTo>
                    <a:pt x="491363" y="36702"/>
                  </a:moveTo>
                  <a:lnTo>
                    <a:pt x="482218" y="45847"/>
                  </a:lnTo>
                  <a:lnTo>
                    <a:pt x="500507" y="64135"/>
                  </a:lnTo>
                  <a:lnTo>
                    <a:pt x="509650" y="54991"/>
                  </a:lnTo>
                  <a:lnTo>
                    <a:pt x="491363" y="36702"/>
                  </a:lnTo>
                  <a:close/>
                </a:path>
                <a:path w="546735" h="546735">
                  <a:moveTo>
                    <a:pt x="546226" y="0"/>
                  </a:moveTo>
                  <a:lnTo>
                    <a:pt x="463803" y="27432"/>
                  </a:lnTo>
                  <a:lnTo>
                    <a:pt x="482218" y="45847"/>
                  </a:lnTo>
                  <a:lnTo>
                    <a:pt x="491363" y="36702"/>
                  </a:lnTo>
                  <a:lnTo>
                    <a:pt x="534011" y="36702"/>
                  </a:lnTo>
                  <a:lnTo>
                    <a:pt x="5462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444" y="76200"/>
            <a:ext cx="8991600" cy="5567045"/>
            <a:chOff x="123444" y="76200"/>
            <a:chExt cx="8991600" cy="5567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098" y="607821"/>
              <a:ext cx="7863560" cy="50352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3444" y="3880103"/>
              <a:ext cx="8991600" cy="368935"/>
            </a:xfrm>
            <a:custGeom>
              <a:avLst/>
              <a:gdLst/>
              <a:ahLst/>
              <a:cxnLst/>
              <a:rect l="l" t="t" r="r" b="b"/>
              <a:pathLst>
                <a:path w="8991600" h="368935">
                  <a:moveTo>
                    <a:pt x="89916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8991600" y="368808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7542" y="3907282"/>
            <a:ext cx="4432935" cy="196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6CDD"/>
                </a:solidFill>
                <a:latin typeface="Arial"/>
                <a:cs typeface="Arial"/>
              </a:rPr>
              <a:t>Structural</a:t>
            </a:r>
            <a:r>
              <a:rPr sz="24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6CDD"/>
                </a:solidFill>
                <a:latin typeface="Arial"/>
                <a:cs typeface="Arial"/>
              </a:rPr>
              <a:t>Stability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device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Why?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How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 prevent</a:t>
            </a:r>
            <a:r>
              <a:rPr sz="1800" spc="-10" dirty="0">
                <a:latin typeface="Arial"/>
                <a:cs typeface="Arial"/>
              </a:rPr>
              <a:t> this?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712" rIns="0" bIns="0" rtlCol="0">
            <a:spAutoFit/>
          </a:bodyPr>
          <a:lstStyle/>
          <a:p>
            <a:pPr marL="83248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Placement</a:t>
            </a:r>
            <a:r>
              <a:rPr sz="2800" spc="-75" dirty="0"/>
              <a:t> </a:t>
            </a:r>
            <a:r>
              <a:rPr sz="2800" dirty="0"/>
              <a:t>of</a:t>
            </a:r>
            <a:r>
              <a:rPr sz="2800" spc="-90" dirty="0"/>
              <a:t> </a:t>
            </a:r>
            <a:r>
              <a:rPr sz="2800" dirty="0"/>
              <a:t>Hydraulic</a:t>
            </a:r>
            <a:r>
              <a:rPr sz="2800" spc="-75" dirty="0"/>
              <a:t> </a:t>
            </a:r>
            <a:r>
              <a:rPr sz="2800" dirty="0"/>
              <a:t>or</a:t>
            </a:r>
            <a:r>
              <a:rPr sz="2800" spc="-80" dirty="0"/>
              <a:t> </a:t>
            </a:r>
            <a:r>
              <a:rPr sz="2800" dirty="0"/>
              <a:t>Pneumatic</a:t>
            </a:r>
            <a:r>
              <a:rPr sz="2800" spc="-85" dirty="0"/>
              <a:t> </a:t>
            </a:r>
            <a:r>
              <a:rPr sz="2800" spc="-10" dirty="0"/>
              <a:t>Systems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5807964" cy="39669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8251" y="2465959"/>
            <a:ext cx="137795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An</a:t>
            </a:r>
            <a:r>
              <a:rPr sz="1800" spc="-10" dirty="0">
                <a:latin typeface="Arial"/>
                <a:cs typeface="Arial"/>
              </a:rPr>
              <a:t> elegant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where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actuating </a:t>
            </a:r>
            <a:r>
              <a:rPr sz="1800" dirty="0">
                <a:latin typeface="Arial"/>
                <a:cs typeface="Arial"/>
              </a:rPr>
              <a:t>pistons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(the </a:t>
            </a:r>
            <a:r>
              <a:rPr sz="1800" dirty="0">
                <a:latin typeface="Arial"/>
                <a:cs typeface="Arial"/>
              </a:rPr>
              <a:t>pistons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that </a:t>
            </a:r>
            <a:r>
              <a:rPr sz="1800" dirty="0">
                <a:latin typeface="Arial"/>
                <a:cs typeface="Arial"/>
              </a:rPr>
              <a:t>attach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device)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are </a:t>
            </a:r>
            <a:r>
              <a:rPr sz="1800" spc="-10" dirty="0">
                <a:latin typeface="Arial"/>
                <a:cs typeface="Arial"/>
              </a:rPr>
              <a:t>efficiently </a:t>
            </a:r>
            <a:r>
              <a:rPr sz="1800" dirty="0">
                <a:latin typeface="Arial"/>
                <a:cs typeface="Arial"/>
              </a:rPr>
              <a:t>placed</a:t>
            </a:r>
            <a:r>
              <a:rPr sz="1800" spc="-25" dirty="0">
                <a:latin typeface="Arial"/>
                <a:cs typeface="Arial"/>
              </a:rPr>
              <a:t> to </a:t>
            </a:r>
            <a:r>
              <a:rPr sz="1800" spc="-10" dirty="0">
                <a:latin typeface="Arial"/>
                <a:cs typeface="Arial"/>
              </a:rPr>
              <a:t>maximise movement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500" y="1507236"/>
            <a:ext cx="5875020" cy="4495800"/>
            <a:chOff x="1714500" y="1507236"/>
            <a:chExt cx="5875020" cy="4495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1545336"/>
              <a:ext cx="5798820" cy="4419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33550" y="1526286"/>
              <a:ext cx="5836920" cy="4457700"/>
            </a:xfrm>
            <a:custGeom>
              <a:avLst/>
              <a:gdLst/>
              <a:ahLst/>
              <a:cxnLst/>
              <a:rect l="l" t="t" r="r" b="b"/>
              <a:pathLst>
                <a:path w="5836920" h="4457700">
                  <a:moveTo>
                    <a:pt x="0" y="4457700"/>
                  </a:moveTo>
                  <a:lnTo>
                    <a:pt x="5836920" y="4457700"/>
                  </a:lnTo>
                  <a:lnTo>
                    <a:pt x="5836920" y="0"/>
                  </a:lnTo>
                  <a:lnTo>
                    <a:pt x="0" y="0"/>
                  </a:lnTo>
                  <a:lnTo>
                    <a:pt x="0" y="4457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Orthographic</a:t>
            </a:r>
            <a:r>
              <a:rPr sz="2800" spc="-85" dirty="0"/>
              <a:t> </a:t>
            </a:r>
            <a:r>
              <a:rPr sz="2800" dirty="0"/>
              <a:t>&amp;</a:t>
            </a:r>
            <a:r>
              <a:rPr sz="2800" spc="-114" dirty="0"/>
              <a:t> </a:t>
            </a:r>
            <a:r>
              <a:rPr sz="2800" dirty="0"/>
              <a:t>Isometric</a:t>
            </a:r>
            <a:r>
              <a:rPr sz="2800" spc="-95" dirty="0"/>
              <a:t> </a:t>
            </a:r>
            <a:r>
              <a:rPr sz="2800" spc="-10" dirty="0"/>
              <a:t>Lesson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2465044"/>
            <a:ext cx="5173345" cy="2220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Curriculum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Plot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Criteria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Purpose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Orthographic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View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Isometric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View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Creation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 </a:t>
            </a:r>
            <a:r>
              <a:rPr sz="2000" spc="-10" dirty="0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Hidden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Used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Practice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Exercises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7990" y="1049304"/>
            <a:ext cx="5562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10" dirty="0"/>
              <a:t>WCTC </a:t>
            </a:r>
            <a:r>
              <a:rPr sz="4400" spc="-10" dirty="0"/>
              <a:t>Housekeeping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749209"/>
            <a:ext cx="3506470" cy="280860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Rest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Rooms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Emergency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Exits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Facility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Utilization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Workshop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Lunch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5779" y="1014729"/>
            <a:ext cx="3011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Plot</a:t>
            </a:r>
            <a:r>
              <a:rPr sz="2800" spc="-60" dirty="0"/>
              <a:t> </a:t>
            </a:r>
            <a:r>
              <a:rPr sz="2800" dirty="0"/>
              <a:t>Frame</a:t>
            </a:r>
            <a:r>
              <a:rPr sz="2800" spc="-45" dirty="0"/>
              <a:t> </a:t>
            </a:r>
            <a:r>
              <a:rPr sz="2800" spc="-10" dirty="0"/>
              <a:t>Criteria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716023"/>
            <a:ext cx="6400800" cy="43738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7827" y="1014729"/>
            <a:ext cx="3764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Orthographic</a:t>
            </a:r>
            <a:r>
              <a:rPr sz="2800" spc="-145" dirty="0"/>
              <a:t> </a:t>
            </a:r>
            <a:r>
              <a:rPr sz="2800" spc="-10" dirty="0"/>
              <a:t>Projection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39" y="2590800"/>
            <a:ext cx="4693920" cy="35661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542" y="1534413"/>
            <a:ext cx="77006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Orthographic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means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single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view.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6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images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 </a:t>
            </a:r>
            <a:r>
              <a:rPr sz="2000" dirty="0">
                <a:latin typeface="Arial"/>
                <a:cs typeface="Arial"/>
              </a:rPr>
              <a:t>orthographic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projection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different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side.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drawings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only </a:t>
            </a:r>
            <a:r>
              <a:rPr sz="2000" dirty="0">
                <a:latin typeface="Arial"/>
                <a:cs typeface="Arial"/>
              </a:rPr>
              <a:t>show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necessary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amount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minimum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3.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260" y="2373568"/>
            <a:ext cx="2842500" cy="28080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763" y="4435502"/>
            <a:ext cx="2858487" cy="14312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5997" y="2263802"/>
            <a:ext cx="1279786" cy="17492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540" y="1734439"/>
            <a:ext cx="2423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Orthographic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Projection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6099428" y="1906015"/>
            <a:ext cx="1507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Isometric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View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8035" y="1014729"/>
            <a:ext cx="3487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Orthographic</a:t>
            </a:r>
            <a:r>
              <a:rPr sz="2800" spc="-145" dirty="0"/>
              <a:t> </a:t>
            </a:r>
            <a:r>
              <a:rPr sz="2800" spc="-10" dirty="0"/>
              <a:t>Drawing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2580" y="1524000"/>
            <a:ext cx="5958840" cy="45765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4361" y="1014729"/>
            <a:ext cx="233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Isometric</a:t>
            </a:r>
            <a:r>
              <a:rPr sz="2800" spc="-114" dirty="0"/>
              <a:t> </a:t>
            </a:r>
            <a:r>
              <a:rPr sz="2800" spc="-20" dirty="0"/>
              <a:t>View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208020" cy="43906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5575" y="2260219"/>
            <a:ext cx="457835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Always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Isometric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Paper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Pencil,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corrections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common</a:t>
            </a:r>
            <a:endParaRPr sz="2000">
              <a:latin typeface="Arial"/>
              <a:cs typeface="Arial"/>
            </a:endParaRPr>
          </a:p>
          <a:p>
            <a:pPr marL="469900" marR="3937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Draw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Front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appropriate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30 </a:t>
            </a:r>
            <a:r>
              <a:rPr sz="2000" dirty="0">
                <a:latin typeface="Arial"/>
                <a:cs typeface="Arial"/>
              </a:rPr>
              <a:t>degree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direction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paper.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Draw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either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top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depth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going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90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degrees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Front.</a:t>
            </a:r>
            <a:endParaRPr sz="2000">
              <a:latin typeface="Arial"/>
              <a:cs typeface="Arial"/>
            </a:endParaRPr>
          </a:p>
          <a:p>
            <a:pPr marL="469900" marR="91440" indent="-457834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Finish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drawing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closing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sections.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1723644"/>
            <a:ext cx="9170035" cy="5134610"/>
            <a:chOff x="-12191" y="1723644"/>
            <a:chExt cx="9170035" cy="5134610"/>
          </a:xfrm>
        </p:grpSpPr>
        <p:sp>
          <p:nvSpPr>
            <p:cNvPr id="3" name="object 3"/>
            <p:cNvSpPr/>
            <p:nvPr/>
          </p:nvSpPr>
          <p:spPr>
            <a:xfrm>
              <a:off x="0" y="6248399"/>
              <a:ext cx="9144000" cy="609600"/>
            </a:xfrm>
            <a:custGeom>
              <a:avLst/>
              <a:gdLst/>
              <a:ahLst/>
              <a:cxnLst/>
              <a:rect l="l" t="t" r="r" b="b"/>
              <a:pathLst>
                <a:path w="9144000" h="609600">
                  <a:moveTo>
                    <a:pt x="9144000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9144000" y="6095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6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6781036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587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1981200"/>
              <a:ext cx="5617464" cy="4267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128" y="1723644"/>
              <a:ext cx="586765" cy="7360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09165" y="1745869"/>
              <a:ext cx="391795" cy="541020"/>
            </a:xfrm>
            <a:custGeom>
              <a:avLst/>
              <a:gdLst/>
              <a:ahLst/>
              <a:cxnLst/>
              <a:rect l="l" t="t" r="r" b="b"/>
              <a:pathLst>
                <a:path w="391794" h="541019">
                  <a:moveTo>
                    <a:pt x="293370" y="468375"/>
                  </a:moveTo>
                  <a:lnTo>
                    <a:pt x="285623" y="471296"/>
                  </a:lnTo>
                  <a:lnTo>
                    <a:pt x="282702" y="477773"/>
                  </a:lnTo>
                  <a:lnTo>
                    <a:pt x="279781" y="484377"/>
                  </a:lnTo>
                  <a:lnTo>
                    <a:pt x="282702" y="491997"/>
                  </a:lnTo>
                  <a:lnTo>
                    <a:pt x="391541" y="540892"/>
                  </a:lnTo>
                  <a:lnTo>
                    <a:pt x="390312" y="527557"/>
                  </a:lnTo>
                  <a:lnTo>
                    <a:pt x="366141" y="527557"/>
                  </a:lnTo>
                  <a:lnTo>
                    <a:pt x="338336" y="488633"/>
                  </a:lnTo>
                  <a:lnTo>
                    <a:pt x="293370" y="468375"/>
                  </a:lnTo>
                  <a:close/>
                </a:path>
                <a:path w="391794" h="541019">
                  <a:moveTo>
                    <a:pt x="338336" y="488633"/>
                  </a:moveTo>
                  <a:lnTo>
                    <a:pt x="366141" y="527557"/>
                  </a:lnTo>
                  <a:lnTo>
                    <a:pt x="374998" y="521207"/>
                  </a:lnTo>
                  <a:lnTo>
                    <a:pt x="363728" y="521207"/>
                  </a:lnTo>
                  <a:lnTo>
                    <a:pt x="361694" y="499156"/>
                  </a:lnTo>
                  <a:lnTo>
                    <a:pt x="338336" y="488633"/>
                  </a:lnTo>
                  <a:close/>
                </a:path>
                <a:path w="391794" h="541019">
                  <a:moveTo>
                    <a:pt x="374269" y="416813"/>
                  </a:moveTo>
                  <a:lnTo>
                    <a:pt x="367157" y="417575"/>
                  </a:lnTo>
                  <a:lnTo>
                    <a:pt x="360045" y="418210"/>
                  </a:lnTo>
                  <a:lnTo>
                    <a:pt x="354838" y="424433"/>
                  </a:lnTo>
                  <a:lnTo>
                    <a:pt x="355473" y="431672"/>
                  </a:lnTo>
                  <a:lnTo>
                    <a:pt x="359319" y="473391"/>
                  </a:lnTo>
                  <a:lnTo>
                    <a:pt x="387223" y="512444"/>
                  </a:lnTo>
                  <a:lnTo>
                    <a:pt x="366141" y="527557"/>
                  </a:lnTo>
                  <a:lnTo>
                    <a:pt x="390312" y="527557"/>
                  </a:lnTo>
                  <a:lnTo>
                    <a:pt x="381254" y="429259"/>
                  </a:lnTo>
                  <a:lnTo>
                    <a:pt x="380619" y="422147"/>
                  </a:lnTo>
                  <a:lnTo>
                    <a:pt x="374269" y="416813"/>
                  </a:lnTo>
                  <a:close/>
                </a:path>
                <a:path w="391794" h="541019">
                  <a:moveTo>
                    <a:pt x="361694" y="499156"/>
                  </a:moveTo>
                  <a:lnTo>
                    <a:pt x="363728" y="521207"/>
                  </a:lnTo>
                  <a:lnTo>
                    <a:pt x="381889" y="508253"/>
                  </a:lnTo>
                  <a:lnTo>
                    <a:pt x="361694" y="499156"/>
                  </a:lnTo>
                  <a:close/>
                </a:path>
                <a:path w="391794" h="541019">
                  <a:moveTo>
                    <a:pt x="359319" y="473391"/>
                  </a:moveTo>
                  <a:lnTo>
                    <a:pt x="361694" y="499156"/>
                  </a:lnTo>
                  <a:lnTo>
                    <a:pt x="381889" y="508253"/>
                  </a:lnTo>
                  <a:lnTo>
                    <a:pt x="363728" y="521207"/>
                  </a:lnTo>
                  <a:lnTo>
                    <a:pt x="374998" y="521207"/>
                  </a:lnTo>
                  <a:lnTo>
                    <a:pt x="387223" y="512444"/>
                  </a:lnTo>
                  <a:lnTo>
                    <a:pt x="359319" y="473391"/>
                  </a:lnTo>
                  <a:close/>
                </a:path>
                <a:path w="391794" h="541019">
                  <a:moveTo>
                    <a:pt x="21082" y="0"/>
                  </a:moveTo>
                  <a:lnTo>
                    <a:pt x="0" y="14985"/>
                  </a:lnTo>
                  <a:lnTo>
                    <a:pt x="338336" y="488633"/>
                  </a:lnTo>
                  <a:lnTo>
                    <a:pt x="361694" y="499156"/>
                  </a:lnTo>
                  <a:lnTo>
                    <a:pt x="359319" y="473391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2128" y="3400044"/>
              <a:ext cx="586765" cy="7360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14165" y="3422269"/>
              <a:ext cx="391795" cy="541020"/>
            </a:xfrm>
            <a:custGeom>
              <a:avLst/>
              <a:gdLst/>
              <a:ahLst/>
              <a:cxnLst/>
              <a:rect l="l" t="t" r="r" b="b"/>
              <a:pathLst>
                <a:path w="391795" h="541020">
                  <a:moveTo>
                    <a:pt x="293370" y="468375"/>
                  </a:moveTo>
                  <a:lnTo>
                    <a:pt x="285623" y="471296"/>
                  </a:lnTo>
                  <a:lnTo>
                    <a:pt x="282701" y="477773"/>
                  </a:lnTo>
                  <a:lnTo>
                    <a:pt x="279781" y="484377"/>
                  </a:lnTo>
                  <a:lnTo>
                    <a:pt x="282701" y="491997"/>
                  </a:lnTo>
                  <a:lnTo>
                    <a:pt x="391540" y="540892"/>
                  </a:lnTo>
                  <a:lnTo>
                    <a:pt x="390312" y="527557"/>
                  </a:lnTo>
                  <a:lnTo>
                    <a:pt x="366140" y="527557"/>
                  </a:lnTo>
                  <a:lnTo>
                    <a:pt x="338336" y="488633"/>
                  </a:lnTo>
                  <a:lnTo>
                    <a:pt x="293370" y="468375"/>
                  </a:lnTo>
                  <a:close/>
                </a:path>
                <a:path w="391795" h="541020">
                  <a:moveTo>
                    <a:pt x="338336" y="488633"/>
                  </a:moveTo>
                  <a:lnTo>
                    <a:pt x="366140" y="527557"/>
                  </a:lnTo>
                  <a:lnTo>
                    <a:pt x="374998" y="521207"/>
                  </a:lnTo>
                  <a:lnTo>
                    <a:pt x="363727" y="521207"/>
                  </a:lnTo>
                  <a:lnTo>
                    <a:pt x="361694" y="499156"/>
                  </a:lnTo>
                  <a:lnTo>
                    <a:pt x="338336" y="488633"/>
                  </a:lnTo>
                  <a:close/>
                </a:path>
                <a:path w="391795" h="541020">
                  <a:moveTo>
                    <a:pt x="374269" y="416813"/>
                  </a:moveTo>
                  <a:lnTo>
                    <a:pt x="367157" y="417575"/>
                  </a:lnTo>
                  <a:lnTo>
                    <a:pt x="360045" y="418210"/>
                  </a:lnTo>
                  <a:lnTo>
                    <a:pt x="354838" y="424433"/>
                  </a:lnTo>
                  <a:lnTo>
                    <a:pt x="355473" y="431672"/>
                  </a:lnTo>
                  <a:lnTo>
                    <a:pt x="359319" y="473391"/>
                  </a:lnTo>
                  <a:lnTo>
                    <a:pt x="387223" y="512444"/>
                  </a:lnTo>
                  <a:lnTo>
                    <a:pt x="366140" y="527557"/>
                  </a:lnTo>
                  <a:lnTo>
                    <a:pt x="390312" y="527557"/>
                  </a:lnTo>
                  <a:lnTo>
                    <a:pt x="381254" y="429259"/>
                  </a:lnTo>
                  <a:lnTo>
                    <a:pt x="380619" y="422147"/>
                  </a:lnTo>
                  <a:lnTo>
                    <a:pt x="374269" y="416813"/>
                  </a:lnTo>
                  <a:close/>
                </a:path>
                <a:path w="391795" h="541020">
                  <a:moveTo>
                    <a:pt x="361694" y="499156"/>
                  </a:moveTo>
                  <a:lnTo>
                    <a:pt x="363727" y="521207"/>
                  </a:lnTo>
                  <a:lnTo>
                    <a:pt x="381888" y="508253"/>
                  </a:lnTo>
                  <a:lnTo>
                    <a:pt x="361694" y="499156"/>
                  </a:lnTo>
                  <a:close/>
                </a:path>
                <a:path w="391795" h="541020">
                  <a:moveTo>
                    <a:pt x="359319" y="473391"/>
                  </a:moveTo>
                  <a:lnTo>
                    <a:pt x="361694" y="499156"/>
                  </a:lnTo>
                  <a:lnTo>
                    <a:pt x="381888" y="508253"/>
                  </a:lnTo>
                  <a:lnTo>
                    <a:pt x="363727" y="521207"/>
                  </a:lnTo>
                  <a:lnTo>
                    <a:pt x="374998" y="521207"/>
                  </a:lnTo>
                  <a:lnTo>
                    <a:pt x="387223" y="512444"/>
                  </a:lnTo>
                  <a:lnTo>
                    <a:pt x="359319" y="473391"/>
                  </a:lnTo>
                  <a:close/>
                </a:path>
                <a:path w="391795" h="541020">
                  <a:moveTo>
                    <a:pt x="21082" y="0"/>
                  </a:moveTo>
                  <a:lnTo>
                    <a:pt x="0" y="14985"/>
                  </a:lnTo>
                  <a:lnTo>
                    <a:pt x="338336" y="488633"/>
                  </a:lnTo>
                  <a:lnTo>
                    <a:pt x="361694" y="499156"/>
                  </a:lnTo>
                  <a:lnTo>
                    <a:pt x="359319" y="473391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2620" y="161544"/>
            <a:ext cx="1508759" cy="5913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2600" y="76200"/>
            <a:ext cx="1676400" cy="67665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8688" y="1014729"/>
            <a:ext cx="8571865" cy="719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algn="ctr">
              <a:lnSpc>
                <a:spcPts val="3215"/>
              </a:lnSpc>
              <a:spcBef>
                <a:spcPts val="95"/>
              </a:spcBef>
            </a:pPr>
            <a:r>
              <a:rPr sz="2800" dirty="0"/>
              <a:t>Hidden</a:t>
            </a:r>
            <a:r>
              <a:rPr sz="2800" spc="-75" dirty="0"/>
              <a:t> </a:t>
            </a:r>
            <a:r>
              <a:rPr sz="2800" spc="-20" dirty="0"/>
              <a:t>Lines</a:t>
            </a:r>
            <a:endParaRPr sz="2800"/>
          </a:p>
          <a:p>
            <a:pPr algn="ctr">
              <a:lnSpc>
                <a:spcPts val="2255"/>
              </a:lnSpc>
            </a:pPr>
            <a:r>
              <a:rPr sz="2000" dirty="0">
                <a:solidFill>
                  <a:srgbClr val="000000"/>
                </a:solidFill>
              </a:rPr>
              <a:t>Dashed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lines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are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used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to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define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something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that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is underneath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solid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object.</a:t>
            </a:r>
            <a:endParaRPr sz="200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411" y="1014729"/>
            <a:ext cx="5085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Orthographic</a:t>
            </a:r>
            <a:r>
              <a:rPr sz="2800" spc="-85" dirty="0"/>
              <a:t> </a:t>
            </a:r>
            <a:r>
              <a:rPr sz="2800" dirty="0"/>
              <a:t>&amp;</a:t>
            </a:r>
            <a:r>
              <a:rPr sz="2800" spc="-105" dirty="0"/>
              <a:t> </a:t>
            </a:r>
            <a:r>
              <a:rPr sz="2800" dirty="0"/>
              <a:t>Isometric</a:t>
            </a:r>
            <a:r>
              <a:rPr sz="2800" spc="-90" dirty="0"/>
              <a:t> </a:t>
            </a:r>
            <a:r>
              <a:rPr sz="2800" spc="-10" dirty="0"/>
              <a:t>Recap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39595"/>
            <a:ext cx="8157209" cy="283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Drawings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enough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defining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listed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Orthographic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projections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shows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view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specific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should </a:t>
            </a:r>
            <a:r>
              <a:rPr sz="2000" dirty="0">
                <a:latin typeface="Arial"/>
                <a:cs typeface="Arial"/>
              </a:rPr>
              <a:t>line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item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unfolded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Isometric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shows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degree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offset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view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Hidden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dashed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lines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orthographic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projections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112" rIns="0" bIns="0" rtlCol="0">
            <a:spAutoFit/>
          </a:bodyPr>
          <a:lstStyle/>
          <a:p>
            <a:pPr marL="115824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55" dirty="0"/>
              <a:t> </a:t>
            </a:r>
            <a:r>
              <a:rPr sz="2800" dirty="0"/>
              <a:t>Challenge</a:t>
            </a:r>
            <a:r>
              <a:rPr sz="2800" spc="-55" dirty="0"/>
              <a:t> </a:t>
            </a:r>
            <a:r>
              <a:rPr sz="2800" dirty="0"/>
              <a:t>-</a:t>
            </a:r>
            <a:r>
              <a:rPr sz="2800" spc="-60" dirty="0"/>
              <a:t> </a:t>
            </a:r>
            <a:r>
              <a:rPr sz="2800" dirty="0"/>
              <a:t>Teamwork</a:t>
            </a:r>
            <a:r>
              <a:rPr sz="2800" spc="-35" dirty="0"/>
              <a:t> </a:t>
            </a:r>
            <a:r>
              <a:rPr sz="2800" dirty="0"/>
              <a:t>&amp;</a:t>
            </a:r>
            <a:r>
              <a:rPr sz="2800" spc="-65" dirty="0"/>
              <a:t> </a:t>
            </a:r>
            <a:r>
              <a:rPr sz="2800" dirty="0"/>
              <a:t>Work</a:t>
            </a:r>
            <a:r>
              <a:rPr sz="2800" spc="-60" dirty="0"/>
              <a:t> </a:t>
            </a:r>
            <a:r>
              <a:rPr sz="2800" spc="-10" dirty="0"/>
              <a:t>Habits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2525395"/>
            <a:ext cx="7329805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Challenge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relies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teamwork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successful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Successful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teams: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Work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together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according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time-</a:t>
            </a:r>
            <a:r>
              <a:rPr sz="2000" spc="-20" dirty="0">
                <a:latin typeface="Arial"/>
                <a:cs typeface="Arial"/>
              </a:rPr>
              <a:t>line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Assign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divide</a:t>
            </a:r>
            <a:r>
              <a:rPr sz="2000" spc="-20" dirty="0">
                <a:latin typeface="Arial"/>
                <a:cs typeface="Arial"/>
              </a:rPr>
              <a:t> tasks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Plan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plan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Complete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tasks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10" dirty="0">
                <a:latin typeface="Arial"/>
                <a:cs typeface="Arial"/>
              </a:rPr>
              <a:t>parallel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Leverage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individuals’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strengths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Don’t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materials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permission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859D2-3FAC-B359-5B79-F4D341C2A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479" y="822960"/>
            <a:ext cx="5170115" cy="5212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BE113-9D93-B30C-7DCE-78A269C0BCC0}"/>
              </a:ext>
            </a:extLst>
          </p:cNvPr>
          <p:cNvSpPr txBox="1"/>
          <p:nvPr/>
        </p:nvSpPr>
        <p:spPr>
          <a:xfrm>
            <a:off x="5791200" y="1013159"/>
            <a:ext cx="3061267" cy="501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2024-2025 Challenge layout board.  Your team must build a device that sits in the Footprint Area and moves a wooden cylinder from the Start position to any one of the three target areas.  An object placed upright on a target area is worth 1, 3, or 5 points, according to the area it is located in.  The task is to accumulate as many points as possible in two minutes.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4BB29-86F9-0D49-4468-C2A3354A2FC6}"/>
              </a:ext>
            </a:extLst>
          </p:cNvPr>
          <p:cNvSpPr txBox="1"/>
          <p:nvPr/>
        </p:nvSpPr>
        <p:spPr>
          <a:xfrm>
            <a:off x="1981200" y="205740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Helvetica Neue" panose="02000603040000090004" pitchFamily="2" charset="-52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EDEB9-6C72-0D15-BE97-5E1F470A5544}"/>
              </a:ext>
            </a:extLst>
          </p:cNvPr>
          <p:cNvSpPr txBox="1"/>
          <p:nvPr/>
        </p:nvSpPr>
        <p:spPr>
          <a:xfrm>
            <a:off x="1066800" y="160020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Helvetica Neue" panose="02000603040000090004" pitchFamily="2" charset="-52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B8F2C-92D1-B676-60C3-262ECB2FD257}"/>
              </a:ext>
            </a:extLst>
          </p:cNvPr>
          <p:cNvSpPr txBox="1"/>
          <p:nvPr/>
        </p:nvSpPr>
        <p:spPr>
          <a:xfrm>
            <a:off x="914400" y="3886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Helvetica Neue" panose="02000603040000090004" pitchFamily="2" charset="-52"/>
              </a:rPr>
              <a:t>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2158111"/>
            <a:ext cx="7272655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Discussion</a:t>
            </a:r>
            <a:endParaRPr sz="2000">
              <a:latin typeface="Times New Roman"/>
              <a:cs typeface="Times New Roman"/>
            </a:endParaRPr>
          </a:p>
          <a:p>
            <a:pPr marL="12700" marR="246379">
              <a:lnSpc>
                <a:spcPct val="200000"/>
              </a:lnSpc>
            </a:pPr>
            <a:r>
              <a:rPr sz="2000" dirty="0">
                <a:latin typeface="Times New Roman"/>
                <a:cs typeface="Times New Roman"/>
              </a:rPr>
              <a:t>Why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destination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position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worth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points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 the</a:t>
            </a:r>
            <a:r>
              <a:rPr sz="2000" spc="-10" dirty="0">
                <a:latin typeface="Times New Roman"/>
                <a:cs typeface="Times New Roman"/>
              </a:rPr>
              <a:t> other? </a:t>
            </a:r>
            <a:r>
              <a:rPr sz="2000" dirty="0">
                <a:latin typeface="Times New Roman"/>
                <a:cs typeface="Times New Roman"/>
              </a:rPr>
              <a:t>What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design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device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works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</a:t>
            </a:r>
            <a:r>
              <a:rPr sz="2000" spc="-10" dirty="0">
                <a:latin typeface="Times New Roman"/>
                <a:cs typeface="Times New Roman"/>
              </a:rPr>
              <a:t> hands? </a:t>
            </a:r>
            <a:r>
              <a:rPr sz="2000" dirty="0">
                <a:latin typeface="Times New Roman"/>
                <a:cs typeface="Times New Roman"/>
              </a:rPr>
              <a:t>How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 have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move</a:t>
            </a:r>
            <a:r>
              <a:rPr sz="2000" spc="-10" dirty="0">
                <a:latin typeface="Times New Roman"/>
                <a:cs typeface="Times New Roman"/>
              </a:rPr>
              <a:t> objects?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What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tools/materials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build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device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Challenge </a:t>
            </a:r>
            <a:r>
              <a:rPr sz="2000" spc="-20" dirty="0">
                <a:latin typeface="Times New Roman"/>
                <a:cs typeface="Times New Roman"/>
              </a:rPr>
              <a:t>Day?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Why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Portfolio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-10" dirty="0">
                <a:latin typeface="Times New Roman"/>
                <a:cs typeface="Times New Roman"/>
              </a:rPr>
              <a:t> important?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D6F8AC-98EC-FA3B-638D-1C9F4C8C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9275"/>
            <a:ext cx="483673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A416B8-8BB9-1921-A556-451EBB8733BC}"/>
              </a:ext>
            </a:extLst>
          </p:cNvPr>
          <p:cNvSpPr txBox="1"/>
          <p:nvPr/>
        </p:nvSpPr>
        <p:spPr>
          <a:xfrm>
            <a:off x="4989132" y="1028343"/>
            <a:ext cx="40786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Ek Mukta"/>
              </a:rPr>
              <a:t>Founded in 1953, the National Fluid Power Association (NFPA) is the only trade Association focused exclusively on fluid power technology with members representing the entire fluid power supply chain.  </a:t>
            </a:r>
          </a:p>
          <a:p>
            <a:pPr algn="l"/>
            <a:br>
              <a:rPr lang="en-US" b="0" i="0" dirty="0">
                <a:solidFill>
                  <a:srgbClr val="444444"/>
                </a:solidFill>
                <a:effectLst/>
                <a:latin typeface="Ek Mukta"/>
              </a:rPr>
            </a:br>
            <a:r>
              <a:rPr lang="en-US" b="0" i="0" dirty="0">
                <a:solidFill>
                  <a:srgbClr val="444444"/>
                </a:solidFill>
                <a:effectLst/>
                <a:latin typeface="Ek Mukta"/>
              </a:rPr>
              <a:t>Beginning with 35 fluid power companies at the inaugural meeting on May 1, 1953, NFPA has grown to over 340 member companies with an ever-growing impact towards ensuring fluid power is the customer’s technology of choice.  </a:t>
            </a:r>
          </a:p>
          <a:p>
            <a:pPr algn="l"/>
            <a:br>
              <a:rPr lang="en-US" b="0" i="0" dirty="0">
                <a:solidFill>
                  <a:srgbClr val="444444"/>
                </a:solidFill>
                <a:effectLst/>
                <a:latin typeface="Ek Mukta"/>
              </a:rPr>
            </a:br>
            <a:r>
              <a:rPr lang="en-US" b="0" i="0" dirty="0">
                <a:solidFill>
                  <a:srgbClr val="444444"/>
                </a:solidFill>
                <a:effectLst/>
                <a:latin typeface="Ek Mukta"/>
              </a:rPr>
              <a:t>Headquartered in Milwaukee, WI, NFPA continues to add value for its members and is working towards the continued success of the fluid power industry.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C2B29B8-41E6-3A23-F38C-499C435BE97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7C99785-BA66-D695-6298-15391080C802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03431-2B99-6ED2-4F02-08870A31DFE7}"/>
              </a:ext>
            </a:extLst>
          </p:cNvPr>
          <p:cNvSpPr txBox="1"/>
          <p:nvPr/>
        </p:nvSpPr>
        <p:spPr>
          <a:xfrm>
            <a:off x="152400" y="1143000"/>
            <a:ext cx="4581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B0F0"/>
                </a:solidFill>
                <a:effectLst/>
                <a:latin typeface="Ek Mukta"/>
              </a:rPr>
              <a:t>About NFPA</a:t>
            </a:r>
          </a:p>
        </p:txBody>
      </p:sp>
    </p:spTree>
    <p:extLst>
      <p:ext uri="{BB962C8B-B14F-4D97-AF65-F5344CB8AC3E}">
        <p14:creationId xmlns:p14="http://schemas.microsoft.com/office/powerpoint/2010/main" val="38000196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594" y="1517726"/>
            <a:ext cx="37261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80" dirty="0"/>
              <a:t> </a:t>
            </a:r>
            <a:r>
              <a:rPr sz="2800" dirty="0"/>
              <a:t>Challenge</a:t>
            </a:r>
            <a:r>
              <a:rPr sz="2800" spc="-75" dirty="0"/>
              <a:t> </a:t>
            </a:r>
            <a:r>
              <a:rPr sz="2800" spc="-10" dirty="0"/>
              <a:t>Process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359278"/>
            <a:ext cx="717042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Objective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device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supplied tools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materials,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will </a:t>
            </a:r>
            <a:r>
              <a:rPr sz="1800" dirty="0">
                <a:latin typeface="Arial"/>
                <a:cs typeface="Arial"/>
              </a:rPr>
              <a:t>function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score 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points 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possible.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Arial"/>
                <a:cs typeface="Arial"/>
              </a:rPr>
              <a:t>Deliverable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Two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copies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portfolio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Challenge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Kit</a:t>
            </a:r>
            <a:endParaRPr sz="1800">
              <a:latin typeface="Arial"/>
              <a:cs typeface="Arial"/>
            </a:endParaRPr>
          </a:p>
          <a:p>
            <a:pPr marL="12700" marR="7683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Challenge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team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portfolio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tools.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Challenge Kit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contains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use </a:t>
            </a:r>
            <a:r>
              <a:rPr sz="1800" dirty="0">
                <a:latin typeface="Arial"/>
                <a:cs typeface="Arial"/>
              </a:rPr>
              <a:t>including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piston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syringe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holder,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20cc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syringes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6ft.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extra </a:t>
            </a:r>
            <a:r>
              <a:rPr sz="1800" spc="-10" dirty="0">
                <a:latin typeface="Arial"/>
                <a:cs typeface="Arial"/>
              </a:rPr>
              <a:t>tubing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2368" y="1517343"/>
            <a:ext cx="4068486" cy="40142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9805" y="1517343"/>
            <a:ext cx="4486908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Workshop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Challenge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Day </a:t>
            </a:r>
            <a:r>
              <a:rPr sz="1600" dirty="0">
                <a:latin typeface="Arial"/>
                <a:cs typeface="Arial"/>
              </a:rPr>
              <a:t>kit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contain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large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wooden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hole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accommodate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large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diameter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dowel </a:t>
            </a:r>
            <a:r>
              <a:rPr sz="1600" dirty="0">
                <a:latin typeface="Arial"/>
                <a:cs typeface="Arial"/>
              </a:rPr>
              <a:t>found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kits.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stable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team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decides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so.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off-</a:t>
            </a:r>
            <a:r>
              <a:rPr sz="1600" dirty="0">
                <a:latin typeface="Arial"/>
                <a:cs typeface="Arial"/>
              </a:rPr>
              <a:t>center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dowel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may </a:t>
            </a:r>
            <a:r>
              <a:rPr sz="1600" dirty="0">
                <a:latin typeface="Arial"/>
                <a:cs typeface="Arial"/>
              </a:rPr>
              <a:t>require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sanding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team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wants.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Arial"/>
              <a:cs typeface="Arial"/>
            </a:endParaRPr>
          </a:p>
          <a:p>
            <a:pPr marL="12700" marR="7112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large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dowel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fits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two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platforms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kit.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picture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shows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team </a:t>
            </a:r>
            <a:r>
              <a:rPr sz="1600" dirty="0">
                <a:latin typeface="Arial"/>
                <a:cs typeface="Arial"/>
              </a:rPr>
              <a:t>decided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drill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lower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platform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dowel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another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base </a:t>
            </a:r>
            <a:r>
              <a:rPr sz="1600" dirty="0">
                <a:latin typeface="Arial"/>
                <a:cs typeface="Arial"/>
              </a:rPr>
              <a:t>presumably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rotating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wheel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piston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holder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fixed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arrangement demonstrated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Workshop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Rotating </a:t>
            </a:r>
            <a:r>
              <a:rPr sz="1600" dirty="0">
                <a:latin typeface="Arial"/>
                <a:cs typeface="Arial"/>
              </a:rPr>
              <a:t>Platform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kit.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43050"/>
            <a:ext cx="4573159" cy="40950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12929" y="2286000"/>
            <a:ext cx="3422572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picture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large </a:t>
            </a:r>
            <a:r>
              <a:rPr sz="2400" dirty="0">
                <a:latin typeface="Arial"/>
                <a:cs typeface="Arial"/>
              </a:rPr>
              <a:t>wooden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 used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different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large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dowel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involved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fixed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being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built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upon</a:t>
            </a:r>
            <a:r>
              <a:rPr sz="2400" spc="-25" dirty="0">
                <a:latin typeface="Arial"/>
                <a:cs typeface="Arial"/>
              </a:rPr>
              <a:t> it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6598" y="1652659"/>
            <a:ext cx="5650372" cy="34009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817" y="990600"/>
            <a:ext cx="2506345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Workshop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5" dirty="0">
                <a:latin typeface="Arial"/>
                <a:cs typeface="Arial"/>
              </a:rPr>
              <a:t> the </a:t>
            </a:r>
            <a:r>
              <a:rPr sz="1600" dirty="0">
                <a:latin typeface="Arial"/>
                <a:cs typeface="Arial"/>
              </a:rPr>
              <a:t>Challenge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contain </a:t>
            </a:r>
            <a:r>
              <a:rPr sz="1600" dirty="0">
                <a:latin typeface="Arial"/>
                <a:cs typeface="Arial"/>
              </a:rPr>
              <a:t>syringe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holders.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3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“one- </a:t>
            </a:r>
            <a:r>
              <a:rPr sz="1600" dirty="0">
                <a:latin typeface="Arial"/>
                <a:cs typeface="Arial"/>
              </a:rPr>
              <a:t>time”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sticky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must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pushed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firmly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onto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 </a:t>
            </a:r>
            <a:r>
              <a:rPr sz="1600" spc="-10" dirty="0">
                <a:latin typeface="Arial"/>
                <a:cs typeface="Arial"/>
              </a:rPr>
              <a:t>paper,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plastic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wooden </a:t>
            </a:r>
            <a:r>
              <a:rPr sz="1600" dirty="0">
                <a:latin typeface="Arial"/>
                <a:cs typeface="Arial"/>
              </a:rPr>
              <a:t>surface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adhere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sufficiently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hold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20cc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10cc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piston syringe.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piece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10" dirty="0">
                <a:latin typeface="Arial"/>
                <a:cs typeface="Arial"/>
              </a:rPr>
              <a:t>“sticky” double-</a:t>
            </a:r>
            <a:r>
              <a:rPr sz="1600" dirty="0">
                <a:latin typeface="Arial"/>
                <a:cs typeface="Arial"/>
              </a:rPr>
              <a:t>sided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tape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used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larger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is </a:t>
            </a:r>
            <a:r>
              <a:rPr sz="1600" dirty="0">
                <a:latin typeface="Arial"/>
                <a:cs typeface="Arial"/>
              </a:rPr>
              <a:t>required.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Another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piece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same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“sticky”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double-</a:t>
            </a:r>
            <a:r>
              <a:rPr sz="1600" spc="-20" dirty="0">
                <a:latin typeface="Arial"/>
                <a:cs typeface="Arial"/>
              </a:rPr>
              <a:t>sided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tape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inside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cup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hold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10cc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piston </a:t>
            </a:r>
            <a:r>
              <a:rPr sz="1600" dirty="0">
                <a:latin typeface="Arial"/>
                <a:cs typeface="Arial"/>
              </a:rPr>
              <a:t>syringe.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Wood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glue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hot </a:t>
            </a:r>
            <a:r>
              <a:rPr sz="1600" dirty="0">
                <a:latin typeface="Arial"/>
                <a:cs typeface="Arial"/>
              </a:rPr>
              <a:t>glue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efficient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ways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secure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syringe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holder.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3432175" y="5285994"/>
            <a:ext cx="53447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arrangement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picture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above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problems. </a:t>
            </a:r>
            <a:r>
              <a:rPr sz="1600" spc="-20" dirty="0">
                <a:latin typeface="Arial"/>
                <a:cs typeface="Arial"/>
              </a:rPr>
              <a:t>Why?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663649"/>
            <a:ext cx="4913630" cy="443711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SAFETY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#1</a:t>
            </a:r>
            <a:r>
              <a:rPr sz="1800" spc="-10" dirty="0">
                <a:latin typeface="Arial"/>
                <a:cs typeface="Arial"/>
              </a:rPr>
              <a:t> concern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controlled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fluid</a:t>
            </a:r>
            <a:r>
              <a:rPr sz="1800" spc="-10" dirty="0">
                <a:latin typeface="Arial"/>
                <a:cs typeface="Arial"/>
              </a:rPr>
              <a:t> power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USE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materials</a:t>
            </a:r>
            <a:r>
              <a:rPr sz="1800" spc="-10" dirty="0">
                <a:latin typeface="Arial"/>
                <a:cs typeface="Arial"/>
              </a:rPr>
              <a:t> wisely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DOCUMENT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everything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portfolio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materials 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device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419734" indent="-407670">
              <a:lnSpc>
                <a:spcPct val="100000"/>
              </a:lnSpc>
              <a:buFont typeface="Symbol"/>
              <a:buChar char=""/>
              <a:tabLst>
                <a:tab pos="419734" algn="l"/>
                <a:tab pos="420370" algn="l"/>
              </a:tabLst>
            </a:pPr>
            <a:r>
              <a:rPr sz="3200" u="sng" dirty="0">
                <a:solidFill>
                  <a:srgbClr val="C00000"/>
                </a:solidFill>
                <a:latin typeface="Arial"/>
                <a:cs typeface="Arial"/>
              </a:rPr>
              <a:t>Bring</a:t>
            </a:r>
            <a:r>
              <a:rPr sz="3200" u="sng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u="sng" spc="-10" dirty="0">
                <a:solidFill>
                  <a:srgbClr val="C00000"/>
                </a:solidFill>
                <a:latin typeface="Arial"/>
                <a:cs typeface="Arial"/>
              </a:rPr>
              <a:t>tools</a:t>
            </a:r>
            <a:endParaRPr sz="3200" u="sng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Use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r>
              <a:rPr sz="1800" spc="-10" dirty="0">
                <a:latin typeface="Arial"/>
                <a:cs typeface="Arial"/>
              </a:rPr>
              <a:t> efficiently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85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Have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well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318" rIns="0" bIns="0" rtlCol="0">
            <a:spAutoFit/>
          </a:bodyPr>
          <a:lstStyle/>
          <a:p>
            <a:pPr marL="367284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Examples</a:t>
            </a:r>
            <a:r>
              <a:rPr sz="2800" spc="-75" dirty="0"/>
              <a:t> </a:t>
            </a:r>
            <a:r>
              <a:rPr sz="2800" dirty="0"/>
              <a:t>of</a:t>
            </a:r>
            <a:r>
              <a:rPr sz="2800" spc="-90" dirty="0"/>
              <a:t> </a:t>
            </a:r>
            <a:r>
              <a:rPr sz="2800" dirty="0"/>
              <a:t>previous</a:t>
            </a:r>
            <a:r>
              <a:rPr sz="2800" spc="-80" dirty="0"/>
              <a:t> </a:t>
            </a:r>
            <a:r>
              <a:rPr sz="2800" spc="-10" dirty="0"/>
              <a:t>projects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2952" y="3124200"/>
            <a:ext cx="2974848" cy="17282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5" y="1569719"/>
            <a:ext cx="3140964" cy="17480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228" y="2577083"/>
            <a:ext cx="2663952" cy="19278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7244" y="4556886"/>
            <a:ext cx="3699510" cy="107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015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YouTube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Google</a:t>
            </a:r>
            <a:endParaRPr sz="1800" dirty="0">
              <a:latin typeface="Arial"/>
              <a:cs typeface="Arial"/>
            </a:endParaRPr>
          </a:p>
          <a:p>
            <a:pPr marL="124015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“Fluid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Power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Challenge”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6589" algn="l"/>
              </a:tabLst>
            </a:pP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Challenge</a:t>
            </a:r>
            <a:r>
              <a:rPr sz="1400" u="sng" spc="-8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Video</a:t>
            </a:r>
            <a:r>
              <a:rPr sz="1400" u="sng" spc="-6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400" u="sng" spc="-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2</a:t>
            </a:r>
            <a:r>
              <a:rPr sz="1400" dirty="0">
                <a:solidFill>
                  <a:srgbClr val="009999"/>
                </a:solidFill>
                <a:latin typeface="Arial"/>
                <a:cs typeface="Arial"/>
              </a:rPr>
              <a:t>	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Challenge</a:t>
            </a:r>
            <a:r>
              <a:rPr sz="1400" u="sng" spc="-9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4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Video</a:t>
            </a:r>
            <a:r>
              <a:rPr sz="1400" u="sng" spc="-6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400" u="sng" spc="-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826" y="2691511"/>
            <a:ext cx="603758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Portfolio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Review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Template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considered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minimum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requirement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team’s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portfolio.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Checklist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Index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your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Portfolio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723900" marR="713105" indent="-825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See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Portfolio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Resources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Center: </a:t>
            </a:r>
            <a:r>
              <a:rPr sz="20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  <a:hlinkClick r:id="rId2"/>
              </a:rPr>
              <a:t>http://nfpahub.com/fpc/resources/#!/event/25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998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The</a:t>
            </a:r>
            <a:r>
              <a:rPr sz="2800" spc="-80" dirty="0"/>
              <a:t> </a:t>
            </a:r>
            <a:r>
              <a:rPr sz="2800" dirty="0"/>
              <a:t>Portfolio</a:t>
            </a:r>
            <a:r>
              <a:rPr sz="2800" spc="-85" dirty="0"/>
              <a:t> </a:t>
            </a:r>
            <a:r>
              <a:rPr sz="2800" dirty="0"/>
              <a:t>Review</a:t>
            </a:r>
            <a:r>
              <a:rPr sz="2800" spc="-125" dirty="0"/>
              <a:t> </a:t>
            </a:r>
            <a:r>
              <a:rPr sz="2800" spc="-35" dirty="0"/>
              <a:t>Template</a:t>
            </a:r>
            <a:r>
              <a:rPr sz="2800" spc="-80" dirty="0"/>
              <a:t> </a:t>
            </a:r>
            <a:r>
              <a:rPr sz="2800" dirty="0"/>
              <a:t>and</a:t>
            </a:r>
            <a:r>
              <a:rPr sz="2800" spc="-75" dirty="0"/>
              <a:t> </a:t>
            </a:r>
            <a:r>
              <a:rPr sz="2800" spc="-10" dirty="0"/>
              <a:t>Checklist</a:t>
            </a:r>
            <a:endParaRPr sz="28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351" y="840638"/>
            <a:ext cx="1875621" cy="2180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29098" y="2132202"/>
            <a:ext cx="3921125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HINTS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TIPS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continued: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2476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Points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given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each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sub-</a:t>
            </a:r>
            <a:r>
              <a:rPr sz="1600" dirty="0">
                <a:latin typeface="Arial"/>
                <a:cs typeface="Arial"/>
              </a:rPr>
              <a:t>category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overall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performance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10" dirty="0">
                <a:latin typeface="Arial"/>
                <a:cs typeface="Arial"/>
              </a:rPr>
              <a:t> team’s device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Discussion</a:t>
            </a:r>
            <a:endParaRPr sz="1600">
              <a:latin typeface="Arial"/>
              <a:cs typeface="Arial"/>
            </a:endParaRPr>
          </a:p>
          <a:p>
            <a:pPr marL="12700" marR="45910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How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points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awarded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without </a:t>
            </a:r>
            <a:r>
              <a:rPr sz="1600" dirty="0">
                <a:latin typeface="Arial"/>
                <a:cs typeface="Arial"/>
              </a:rPr>
              <a:t>competing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device?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What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pre-</a:t>
            </a:r>
            <a:r>
              <a:rPr sz="1600" dirty="0">
                <a:latin typeface="Arial"/>
                <a:cs typeface="Arial"/>
              </a:rPr>
              <a:t>challenge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actions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take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to </a:t>
            </a:r>
            <a:r>
              <a:rPr sz="1600" dirty="0">
                <a:latin typeface="Arial"/>
                <a:cs typeface="Arial"/>
              </a:rPr>
              <a:t>get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most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Teamwork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Skills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points?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 marR="33147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What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team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well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Interview?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392" y="1108987"/>
            <a:ext cx="4563815" cy="50203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044" y="1321053"/>
            <a:ext cx="6809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MAXIMISE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YOUR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TEAM’S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PORTFOLIO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POINTS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841044" y="1763395"/>
            <a:ext cx="7422515" cy="4226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Arial"/>
                <a:cs typeface="Arial"/>
              </a:rPr>
              <a:t>Outline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the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division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labor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based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on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each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member’s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skills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and </a:t>
            </a:r>
            <a:r>
              <a:rPr sz="2000" i="1" dirty="0">
                <a:latin typeface="Arial"/>
                <a:cs typeface="Arial"/>
              </a:rPr>
              <a:t>the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time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available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to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complete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portfolio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Think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good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what?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Think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build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 prototype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record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portfolio</a:t>
            </a:r>
            <a:endParaRPr sz="1800">
              <a:latin typeface="Arial"/>
              <a:cs typeface="Arial"/>
            </a:endParaRPr>
          </a:p>
          <a:p>
            <a:pPr marL="12700" marR="38100">
              <a:lnSpc>
                <a:spcPct val="100000"/>
              </a:lnSpc>
              <a:spcBef>
                <a:spcPts val="595"/>
              </a:spcBef>
            </a:pPr>
            <a:r>
              <a:rPr sz="2000" i="1" dirty="0">
                <a:latin typeface="Arial"/>
                <a:cs typeface="Arial"/>
              </a:rPr>
              <a:t>At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least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three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illustrations,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no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matter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how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detailed,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initial </a:t>
            </a:r>
            <a:r>
              <a:rPr sz="2000" i="1" spc="-10" dirty="0">
                <a:latin typeface="Arial"/>
                <a:cs typeface="Arial"/>
              </a:rPr>
              <a:t>design concepts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0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However,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detail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parts!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i="1" dirty="0">
                <a:latin typeface="Arial"/>
                <a:cs typeface="Arial"/>
              </a:rPr>
              <a:t>Detailed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list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materials</a:t>
            </a:r>
            <a:r>
              <a:rPr sz="2000" i="1" spc="-20" dirty="0">
                <a:latin typeface="Arial"/>
                <a:cs typeface="Arial"/>
              </a:rPr>
              <a:t> used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Record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use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dimensions</a:t>
            </a:r>
            <a:endParaRPr sz="1800">
              <a:latin typeface="Arial"/>
              <a:cs typeface="Arial"/>
            </a:endParaRPr>
          </a:p>
          <a:p>
            <a:pPr marL="12700" marR="633095">
              <a:lnSpc>
                <a:spcPct val="100000"/>
              </a:lnSpc>
              <a:spcBef>
                <a:spcPts val="590"/>
              </a:spcBef>
            </a:pPr>
            <a:r>
              <a:rPr sz="2000" i="1" dirty="0">
                <a:latin typeface="Arial"/>
                <a:cs typeface="Arial"/>
              </a:rPr>
              <a:t>List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alternative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materials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that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would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have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been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useful</a:t>
            </a:r>
            <a:r>
              <a:rPr sz="2000" i="1" spc="-20" dirty="0">
                <a:latin typeface="Arial"/>
                <a:cs typeface="Arial"/>
              </a:rPr>
              <a:t> with </a:t>
            </a:r>
            <a:r>
              <a:rPr sz="2000" i="1" dirty="0">
                <a:latin typeface="Arial"/>
                <a:cs typeface="Arial"/>
              </a:rPr>
              <a:t>reasons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why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they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would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have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been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so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asking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“outside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box”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literally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3621" rIns="0" bIns="0" rtlCol="0">
            <a:spAutoFit/>
          </a:bodyPr>
          <a:lstStyle/>
          <a:p>
            <a:pPr marL="62293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Sketching</a:t>
            </a:r>
            <a:r>
              <a:rPr sz="3200" spc="-40" dirty="0"/>
              <a:t> </a:t>
            </a:r>
            <a:r>
              <a:rPr sz="3200" dirty="0"/>
              <a:t>is</a:t>
            </a:r>
            <a:r>
              <a:rPr sz="3200" spc="-35" dirty="0"/>
              <a:t> </a:t>
            </a:r>
            <a:r>
              <a:rPr sz="3200" dirty="0"/>
              <a:t>a</a:t>
            </a:r>
            <a:r>
              <a:rPr sz="3200" spc="-20" dirty="0"/>
              <a:t> </a:t>
            </a:r>
            <a:r>
              <a:rPr sz="3200" dirty="0"/>
              <a:t>way</a:t>
            </a:r>
            <a:r>
              <a:rPr sz="3200" spc="-25" dirty="0"/>
              <a:t> </a:t>
            </a:r>
            <a:r>
              <a:rPr sz="3200" dirty="0"/>
              <a:t>of</a:t>
            </a:r>
            <a:r>
              <a:rPr sz="3200" spc="-20" dirty="0"/>
              <a:t> </a:t>
            </a:r>
            <a:r>
              <a:rPr sz="3200" dirty="0"/>
              <a:t>communicating</a:t>
            </a:r>
            <a:r>
              <a:rPr sz="3200" spc="-45" dirty="0"/>
              <a:t> </a:t>
            </a:r>
            <a:r>
              <a:rPr sz="3200" spc="-10" dirty="0"/>
              <a:t>ideas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7523" y="3195827"/>
            <a:ext cx="4568952" cy="13868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7FB0B-2728-52D6-2CD8-E9990C8B7AF7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74885" y="6274536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112519"/>
            <a:ext cx="8686800" cy="4885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512" rIns="0" bIns="0" rtlCol="0">
            <a:spAutoFit/>
          </a:bodyPr>
          <a:lstStyle/>
          <a:p>
            <a:pPr marL="128651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Sketching</a:t>
            </a:r>
            <a:r>
              <a:rPr sz="2800" spc="-65" dirty="0"/>
              <a:t> </a:t>
            </a:r>
            <a:r>
              <a:rPr sz="2800" dirty="0"/>
              <a:t>is</a:t>
            </a:r>
            <a:r>
              <a:rPr sz="2800" spc="-55" dirty="0"/>
              <a:t> </a:t>
            </a:r>
            <a:r>
              <a:rPr sz="2800" dirty="0"/>
              <a:t>a</a:t>
            </a:r>
            <a:r>
              <a:rPr sz="2800" spc="-65" dirty="0"/>
              <a:t> </a:t>
            </a:r>
            <a:r>
              <a:rPr sz="2800" dirty="0"/>
              <a:t>way</a:t>
            </a:r>
            <a:r>
              <a:rPr sz="2800" spc="-50" dirty="0"/>
              <a:t> </a:t>
            </a:r>
            <a:r>
              <a:rPr sz="2800" dirty="0"/>
              <a:t>to</a:t>
            </a:r>
            <a:r>
              <a:rPr sz="2800" spc="-60" dirty="0"/>
              <a:t> </a:t>
            </a:r>
            <a:r>
              <a:rPr sz="2800" dirty="0"/>
              <a:t>explore</a:t>
            </a:r>
            <a:r>
              <a:rPr sz="2800" spc="-45" dirty="0"/>
              <a:t> </a:t>
            </a:r>
            <a:r>
              <a:rPr sz="2800" dirty="0"/>
              <a:t>new</a:t>
            </a:r>
            <a:r>
              <a:rPr sz="2800" spc="-65" dirty="0"/>
              <a:t> </a:t>
            </a:r>
            <a:r>
              <a:rPr sz="2800" spc="-10" dirty="0"/>
              <a:t>ideas.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2214372"/>
            <a:ext cx="3899916" cy="32329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8868" y="2523732"/>
            <a:ext cx="4201692" cy="27538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6F3B0E3-DEDE-D037-6245-C9C76FB2BC55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38800" y="6274536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992" y="1547824"/>
            <a:ext cx="3903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Examples</a:t>
            </a:r>
            <a:r>
              <a:rPr sz="2800" spc="-60" dirty="0"/>
              <a:t> </a:t>
            </a:r>
            <a:r>
              <a:rPr sz="2800" dirty="0"/>
              <a:t>of</a:t>
            </a:r>
            <a:r>
              <a:rPr sz="2800" spc="-75" dirty="0"/>
              <a:t> </a:t>
            </a:r>
            <a:r>
              <a:rPr sz="2800" dirty="0"/>
              <a:t>team</a:t>
            </a:r>
            <a:r>
              <a:rPr sz="2800" spc="-70" dirty="0"/>
              <a:t> </a:t>
            </a:r>
            <a:r>
              <a:rPr sz="2800" spc="-10" dirty="0"/>
              <a:t>tasks: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Read</a:t>
            </a:r>
            <a:r>
              <a:rPr spc="-10" dirty="0"/>
              <a:t> </a:t>
            </a:r>
            <a:r>
              <a:rPr dirty="0"/>
              <a:t>project</a:t>
            </a:r>
            <a:r>
              <a:rPr spc="-60" dirty="0"/>
              <a:t> </a:t>
            </a:r>
            <a:r>
              <a:rPr spc="-10" dirty="0"/>
              <a:t>rules</a:t>
            </a: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Research</a:t>
            </a:r>
            <a:r>
              <a:rPr spc="-40" dirty="0"/>
              <a:t> </a:t>
            </a:r>
            <a:r>
              <a:rPr dirty="0"/>
              <a:t>clamping</a:t>
            </a:r>
            <a:r>
              <a:rPr spc="-20" dirty="0"/>
              <a:t> </a:t>
            </a:r>
            <a:r>
              <a:rPr spc="-10" dirty="0"/>
              <a:t>mechanisms</a:t>
            </a:r>
          </a:p>
          <a:p>
            <a:pPr marL="354965" marR="616585" indent="-342265">
              <a:lnSpc>
                <a:spcPts val="192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Sketch</a:t>
            </a:r>
            <a:r>
              <a:rPr spc="-15" dirty="0"/>
              <a:t> </a:t>
            </a:r>
            <a:r>
              <a:rPr dirty="0"/>
              <a:t>ideas</a:t>
            </a:r>
            <a:r>
              <a:rPr spc="-2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10" dirty="0"/>
              <a:t>clamping mechanisms</a:t>
            </a: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Research</a:t>
            </a:r>
            <a:r>
              <a:rPr spc="-30" dirty="0"/>
              <a:t> </a:t>
            </a:r>
            <a:r>
              <a:rPr dirty="0"/>
              <a:t>rotating</a:t>
            </a:r>
            <a:r>
              <a:rPr spc="-45" dirty="0"/>
              <a:t> </a:t>
            </a:r>
            <a:r>
              <a:rPr spc="-10" dirty="0"/>
              <a:t>mechanisms</a:t>
            </a:r>
          </a:p>
          <a:p>
            <a:pPr marL="354965" marR="769620" indent="-342265">
              <a:lnSpc>
                <a:spcPct val="8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Sketch</a:t>
            </a:r>
            <a:r>
              <a:rPr spc="-15" dirty="0"/>
              <a:t> </a:t>
            </a:r>
            <a:r>
              <a:rPr dirty="0"/>
              <a:t>ideas</a:t>
            </a:r>
            <a:r>
              <a:rPr spc="-2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spc="-10" dirty="0"/>
              <a:t>rotating mechanisms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/>
              <a:t>Research</a:t>
            </a:r>
            <a:r>
              <a:rPr spc="-30" dirty="0"/>
              <a:t> </a:t>
            </a:r>
            <a:r>
              <a:rPr dirty="0"/>
              <a:t>rotating</a:t>
            </a:r>
            <a:r>
              <a:rPr spc="-45" dirty="0"/>
              <a:t> </a:t>
            </a:r>
            <a:r>
              <a:rPr spc="-10" dirty="0"/>
              <a:t>mechanisms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/>
              <a:t>Build</a:t>
            </a:r>
            <a:r>
              <a:rPr spc="-30" dirty="0"/>
              <a:t> </a:t>
            </a:r>
            <a:r>
              <a:rPr dirty="0"/>
              <a:t>prototype</a:t>
            </a:r>
            <a:r>
              <a:rPr spc="-35" dirty="0"/>
              <a:t> </a:t>
            </a:r>
            <a:r>
              <a:rPr spc="-10" dirty="0"/>
              <a:t>mechanisms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/>
              <a:t>Sketch</a:t>
            </a:r>
            <a:r>
              <a:rPr spc="-15" dirty="0"/>
              <a:t> </a:t>
            </a:r>
            <a:r>
              <a:rPr dirty="0"/>
              <a:t>whole</a:t>
            </a:r>
            <a:r>
              <a:rPr spc="-25" dirty="0"/>
              <a:t> </a:t>
            </a:r>
            <a:r>
              <a:rPr dirty="0"/>
              <a:t>robot</a:t>
            </a:r>
            <a:r>
              <a:rPr spc="-50" dirty="0"/>
              <a:t> </a:t>
            </a:r>
            <a:r>
              <a:rPr spc="-10" dirty="0"/>
              <a:t>design</a:t>
            </a: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/>
              <a:t>Build</a:t>
            </a:r>
            <a:r>
              <a:rPr spc="-15" dirty="0"/>
              <a:t> </a:t>
            </a:r>
            <a:r>
              <a:rPr dirty="0"/>
              <a:t>a whole</a:t>
            </a:r>
            <a:r>
              <a:rPr spc="-25" dirty="0"/>
              <a:t> </a:t>
            </a:r>
            <a:r>
              <a:rPr spc="-10" dirty="0"/>
              <a:t>prototype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/>
              <a:t>Practice</a:t>
            </a:r>
            <a:r>
              <a:rPr spc="-40" dirty="0"/>
              <a:t> </a:t>
            </a:r>
            <a:r>
              <a:rPr dirty="0"/>
              <a:t>challenge</a:t>
            </a:r>
            <a:r>
              <a:rPr spc="-45" dirty="0"/>
              <a:t> </a:t>
            </a:r>
            <a:r>
              <a:rPr spc="-10" dirty="0"/>
              <a:t>activity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Read</a:t>
            </a:r>
            <a:r>
              <a:rPr spc="-65" dirty="0"/>
              <a:t> </a:t>
            </a:r>
            <a:r>
              <a:rPr dirty="0"/>
              <a:t>portfolio</a:t>
            </a:r>
            <a:r>
              <a:rPr spc="-65" dirty="0"/>
              <a:t> </a:t>
            </a:r>
            <a:r>
              <a:rPr dirty="0"/>
              <a:t>scoring</a:t>
            </a:r>
            <a:r>
              <a:rPr spc="-50" dirty="0"/>
              <a:t> </a:t>
            </a:r>
            <a:r>
              <a:rPr spc="-10" dirty="0"/>
              <a:t>rubric</a:t>
            </a:r>
          </a:p>
          <a:p>
            <a:pPr marL="240665" indent="-227965">
              <a:lnSpc>
                <a:spcPts val="205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Generate</a:t>
            </a:r>
            <a:r>
              <a:rPr spc="-65" dirty="0"/>
              <a:t> </a:t>
            </a:r>
            <a:r>
              <a:rPr dirty="0"/>
              <a:t>final</a:t>
            </a:r>
            <a:r>
              <a:rPr spc="-50" dirty="0"/>
              <a:t> </a:t>
            </a:r>
            <a:r>
              <a:rPr dirty="0"/>
              <a:t>sketches</a:t>
            </a:r>
            <a:r>
              <a:rPr spc="-5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design</a:t>
            </a:r>
            <a:r>
              <a:rPr spc="-45" dirty="0"/>
              <a:t> </a:t>
            </a:r>
            <a:r>
              <a:rPr spc="-25" dirty="0"/>
              <a:t>for</a:t>
            </a:r>
          </a:p>
          <a:p>
            <a:pPr marL="241300">
              <a:lnSpc>
                <a:spcPts val="2050"/>
              </a:lnSpc>
            </a:pPr>
            <a:r>
              <a:rPr spc="-10" dirty="0"/>
              <a:t>portfolio</a:t>
            </a:r>
          </a:p>
          <a:p>
            <a:pPr marL="240665" marR="5080" indent="-227965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Write</a:t>
            </a:r>
            <a:r>
              <a:rPr spc="-8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dirty="0"/>
              <a:t>description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principles</a:t>
            </a:r>
            <a:r>
              <a:rPr spc="-55" dirty="0"/>
              <a:t> </a:t>
            </a:r>
            <a:r>
              <a:rPr spc="-25" dirty="0"/>
              <a:t>of </a:t>
            </a:r>
            <a:r>
              <a:rPr dirty="0"/>
              <a:t>strength</a:t>
            </a:r>
            <a:r>
              <a:rPr spc="-5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stability</a:t>
            </a:r>
          </a:p>
          <a:p>
            <a:pPr marL="240665" marR="374015" indent="-227965">
              <a:lnSpc>
                <a:spcPts val="182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Write</a:t>
            </a:r>
            <a:r>
              <a:rPr spc="-75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dirty="0"/>
              <a:t>explanation</a:t>
            </a:r>
            <a:r>
              <a:rPr spc="-5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chosen </a:t>
            </a:r>
            <a:r>
              <a:rPr dirty="0"/>
              <a:t>location</a:t>
            </a:r>
            <a:r>
              <a:rPr spc="-5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your</a:t>
            </a:r>
            <a:r>
              <a:rPr spc="-40" dirty="0"/>
              <a:t> </a:t>
            </a:r>
            <a:r>
              <a:rPr spc="-10" dirty="0"/>
              <a:t>syringes</a:t>
            </a:r>
          </a:p>
          <a:p>
            <a:pPr marL="240665" indent="-22796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Have</a:t>
            </a:r>
            <a:r>
              <a:rPr spc="-45" dirty="0"/>
              <a:t> </a:t>
            </a:r>
            <a:r>
              <a:rPr dirty="0"/>
              <a:t>writing</a:t>
            </a:r>
            <a:r>
              <a:rPr spc="-35" dirty="0"/>
              <a:t> </a:t>
            </a:r>
            <a:r>
              <a:rPr dirty="0"/>
              <a:t>reviewed</a:t>
            </a:r>
            <a:r>
              <a:rPr spc="-45" dirty="0"/>
              <a:t> </a:t>
            </a:r>
            <a:r>
              <a:rPr dirty="0"/>
              <a:t>by</a:t>
            </a:r>
            <a:r>
              <a:rPr spc="-4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10" dirty="0"/>
              <a:t>mentor</a:t>
            </a:r>
          </a:p>
          <a:p>
            <a:pPr marL="240665" marR="55244" indent="-227965">
              <a:lnSpc>
                <a:spcPts val="182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Assemble</a:t>
            </a:r>
            <a:r>
              <a:rPr spc="-45" dirty="0"/>
              <a:t> </a:t>
            </a:r>
            <a:r>
              <a:rPr dirty="0"/>
              <a:t>all</a:t>
            </a:r>
            <a:r>
              <a:rPr spc="-75" dirty="0"/>
              <a:t> </a:t>
            </a:r>
            <a:r>
              <a:rPr dirty="0"/>
              <a:t>portfolio</a:t>
            </a:r>
            <a:r>
              <a:rPr spc="-65" dirty="0"/>
              <a:t> </a:t>
            </a:r>
            <a:r>
              <a:rPr dirty="0"/>
              <a:t>elements</a:t>
            </a:r>
            <a:r>
              <a:rPr spc="-60" dirty="0"/>
              <a:t> </a:t>
            </a:r>
            <a:r>
              <a:rPr dirty="0"/>
              <a:t>into</a:t>
            </a:r>
            <a:r>
              <a:rPr spc="-60" dirty="0"/>
              <a:t> </a:t>
            </a:r>
            <a:r>
              <a:rPr spc="-50" dirty="0"/>
              <a:t>a </a:t>
            </a:r>
            <a:r>
              <a:rPr dirty="0"/>
              <a:t>final</a:t>
            </a:r>
            <a:r>
              <a:rPr spc="-40" dirty="0"/>
              <a:t> </a:t>
            </a:r>
            <a:r>
              <a:rPr spc="-10" dirty="0"/>
              <a:t>report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/>
          </a:p>
          <a:p>
            <a:pPr marL="271780">
              <a:lnSpc>
                <a:spcPct val="100000"/>
              </a:lnSpc>
            </a:pP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Who</a:t>
            </a:r>
            <a:r>
              <a:rPr sz="1800" spc="-2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will</a:t>
            </a:r>
            <a:r>
              <a:rPr sz="1800" spc="2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be</a:t>
            </a:r>
            <a:r>
              <a:rPr sz="18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responsible</a:t>
            </a:r>
            <a:r>
              <a:rPr sz="1800" spc="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DD"/>
                </a:solidFill>
                <a:latin typeface="Arial"/>
                <a:cs typeface="Arial"/>
              </a:rPr>
              <a:t>what?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C52B6D6-DC21-A6D7-3394-AE9C722B93F6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42228" y="6313692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1975" y="1880616"/>
            <a:ext cx="6172200" cy="4121150"/>
            <a:chOff x="1331975" y="1880616"/>
            <a:chExt cx="6172200" cy="4121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6131" y="3954710"/>
              <a:ext cx="6038286" cy="20468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975" y="1880616"/>
              <a:ext cx="6172200" cy="21442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0510" y="1370456"/>
            <a:ext cx="6057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Identify</a:t>
            </a:r>
            <a:r>
              <a:rPr sz="2800" spc="-80" dirty="0"/>
              <a:t> </a:t>
            </a:r>
            <a:r>
              <a:rPr sz="2800" dirty="0"/>
              <a:t>concrete</a:t>
            </a:r>
            <a:r>
              <a:rPr sz="2800" spc="-70" dirty="0"/>
              <a:t> </a:t>
            </a:r>
            <a:r>
              <a:rPr sz="2800" dirty="0"/>
              <a:t>tasks</a:t>
            </a:r>
            <a:r>
              <a:rPr sz="2800" spc="-75" dirty="0"/>
              <a:t> </a:t>
            </a:r>
            <a:r>
              <a:rPr sz="2800" dirty="0"/>
              <a:t>and</a:t>
            </a:r>
            <a:r>
              <a:rPr sz="2800" spc="-75" dirty="0"/>
              <a:t> </a:t>
            </a:r>
            <a:r>
              <a:rPr sz="2800" spc="-10" dirty="0"/>
              <a:t>milestones</a:t>
            </a:r>
            <a:endParaRPr sz="28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5753227" y="2118105"/>
            <a:ext cx="14846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latin typeface="Arial"/>
                <a:cs typeface="Arial"/>
              </a:rPr>
              <a:t>Have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draft </a:t>
            </a:r>
            <a:r>
              <a:rPr sz="2400" spc="-10" dirty="0">
                <a:latin typeface="Arial"/>
                <a:cs typeface="Arial"/>
              </a:rPr>
              <a:t>portfolio </a:t>
            </a:r>
            <a:r>
              <a:rPr sz="2400" spc="-190" dirty="0">
                <a:latin typeface="Arial"/>
                <a:cs typeface="Arial"/>
              </a:rPr>
              <a:t>reviewed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by </a:t>
            </a:r>
            <a:r>
              <a:rPr sz="2400" spc="-155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mentor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5522" y="4132529"/>
            <a:ext cx="132143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Milestone: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Finalize robot design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9198" y="2133346"/>
            <a:ext cx="13773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latin typeface="Arial"/>
                <a:cs typeface="Arial"/>
              </a:rPr>
              <a:t>Read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rules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scoring rubrics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8771" y="4317314"/>
            <a:ext cx="16421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latin typeface="Arial"/>
                <a:cs typeface="Arial"/>
              </a:rPr>
              <a:t>Research </a:t>
            </a:r>
            <a:r>
              <a:rPr sz="2400" spc="-10" dirty="0">
                <a:latin typeface="Arial"/>
                <a:cs typeface="Arial"/>
              </a:rPr>
              <a:t>clamping </a:t>
            </a:r>
            <a:r>
              <a:rPr sz="2400" spc="-85" dirty="0">
                <a:latin typeface="Arial"/>
                <a:cs typeface="Arial"/>
              </a:rPr>
              <a:t>mechanisms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9946" y="4140149"/>
            <a:ext cx="1564640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1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Milestone:</a:t>
            </a:r>
            <a:r>
              <a:rPr sz="2100" spc="-10" dirty="0">
                <a:latin typeface="Arial"/>
                <a:cs typeface="Arial"/>
              </a:rPr>
              <a:t> Assemble </a:t>
            </a:r>
            <a:r>
              <a:rPr sz="2100" spc="55" dirty="0">
                <a:latin typeface="Arial"/>
                <a:cs typeface="Arial"/>
              </a:rPr>
              <a:t>writings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and </a:t>
            </a:r>
            <a:r>
              <a:rPr sz="2100" spc="-145" dirty="0">
                <a:latin typeface="Arial"/>
                <a:cs typeface="Arial"/>
              </a:rPr>
              <a:t>sketches</a:t>
            </a:r>
            <a:r>
              <a:rPr sz="2100" spc="-20" dirty="0">
                <a:latin typeface="Arial"/>
                <a:cs typeface="Arial"/>
              </a:rPr>
              <a:t> into </a:t>
            </a:r>
            <a:r>
              <a:rPr sz="2100" spc="110" dirty="0">
                <a:latin typeface="Arial"/>
                <a:cs typeface="Arial"/>
              </a:rPr>
              <a:t>final</a:t>
            </a:r>
            <a:r>
              <a:rPr sz="2100" spc="-45" dirty="0">
                <a:latin typeface="Arial"/>
                <a:cs typeface="Arial"/>
              </a:rPr>
              <a:t> portfolio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1221" y="2131009"/>
            <a:ext cx="15087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latin typeface="Arial"/>
                <a:cs typeface="Arial"/>
              </a:rPr>
              <a:t>Build </a:t>
            </a:r>
            <a:r>
              <a:rPr sz="2400" spc="-10" dirty="0">
                <a:latin typeface="Arial"/>
                <a:cs typeface="Arial"/>
              </a:rPr>
              <a:t>prototype rotating </a:t>
            </a:r>
            <a:r>
              <a:rPr sz="2400" spc="-80" dirty="0">
                <a:latin typeface="Arial"/>
                <a:cs typeface="Arial"/>
              </a:rPr>
              <a:t>mechanism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B4731A9-002F-3237-788F-611F1F73413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42228" y="6306645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426" rIns="0" bIns="0" rtlCol="0">
            <a:spAutoFit/>
          </a:bodyPr>
          <a:lstStyle/>
          <a:p>
            <a:pPr marL="1661795">
              <a:lnSpc>
                <a:spcPct val="100000"/>
              </a:lnSpc>
              <a:spcBef>
                <a:spcPts val="95"/>
              </a:spcBef>
            </a:pPr>
            <a:r>
              <a:rPr sz="2800" u="sng" dirty="0">
                <a:uFill>
                  <a:solidFill>
                    <a:srgbClr val="006CDD"/>
                  </a:solidFill>
                </a:uFill>
              </a:rPr>
              <a:t>What</a:t>
            </a:r>
            <a:r>
              <a:rPr sz="2800" u="sng" spc="-55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6CDD"/>
                  </a:solidFill>
                </a:uFill>
              </a:rPr>
              <a:t>you</a:t>
            </a:r>
            <a:r>
              <a:rPr sz="2800" u="sng" spc="-50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6CDD"/>
                  </a:solidFill>
                </a:uFill>
              </a:rPr>
              <a:t>should</a:t>
            </a:r>
            <a:r>
              <a:rPr sz="2800" u="sng" spc="-55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6CDD"/>
                  </a:solidFill>
                </a:uFill>
              </a:rPr>
              <a:t>be</a:t>
            </a:r>
            <a:r>
              <a:rPr sz="2800" u="sng" spc="-60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6CDD"/>
                  </a:solidFill>
                </a:uFill>
              </a:rPr>
              <a:t>doing</a:t>
            </a:r>
            <a:r>
              <a:rPr sz="2800" u="sng" spc="-35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dirty="0">
                <a:uFill>
                  <a:solidFill>
                    <a:srgbClr val="006CDD"/>
                  </a:solidFill>
                </a:uFill>
              </a:rPr>
              <a:t>right</a:t>
            </a:r>
            <a:r>
              <a:rPr sz="2800" u="sng" spc="-50" dirty="0">
                <a:uFill>
                  <a:solidFill>
                    <a:srgbClr val="006CDD"/>
                  </a:solidFill>
                </a:uFill>
              </a:rPr>
              <a:t> </a:t>
            </a:r>
            <a:r>
              <a:rPr sz="2800" u="sng" spc="-25" dirty="0">
                <a:uFill>
                  <a:solidFill>
                    <a:srgbClr val="006CDD"/>
                  </a:solidFill>
                </a:uFill>
              </a:rPr>
              <a:t>now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7542" y="2416809"/>
            <a:ext cx="6038850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Identify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3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tasks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or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milestones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Lay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out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-10" dirty="0">
                <a:latin typeface="Arial"/>
                <a:cs typeface="Arial"/>
              </a:rPr>
              <a:t> schedule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3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Choose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dates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for your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milestones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05144" y="1990344"/>
            <a:ext cx="2946400" cy="795655"/>
            <a:chOff x="6105144" y="1990344"/>
            <a:chExt cx="2946400" cy="7956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0696" y="1990344"/>
              <a:ext cx="1850155" cy="646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144" y="2136648"/>
              <a:ext cx="1761744" cy="612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4931" y="2136648"/>
              <a:ext cx="1763268" cy="6126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9291" y="2174748"/>
              <a:ext cx="1761744" cy="61112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0751" y="3221735"/>
            <a:ext cx="2139976" cy="107289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955609" y="4611623"/>
            <a:ext cx="1854835" cy="974090"/>
            <a:chOff x="6955609" y="4611623"/>
            <a:chExt cx="1854835" cy="97409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5609" y="4611623"/>
              <a:ext cx="1854583" cy="97388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39633" y="4859273"/>
              <a:ext cx="1024255" cy="489584"/>
            </a:xfrm>
            <a:custGeom>
              <a:avLst/>
              <a:gdLst/>
              <a:ahLst/>
              <a:cxnLst/>
              <a:rect l="l" t="t" r="r" b="b"/>
              <a:pathLst>
                <a:path w="1024254" h="489585">
                  <a:moveTo>
                    <a:pt x="0" y="359663"/>
                  </a:moveTo>
                  <a:lnTo>
                    <a:pt x="9096" y="309258"/>
                  </a:lnTo>
                  <a:lnTo>
                    <a:pt x="33909" y="268081"/>
                  </a:lnTo>
                  <a:lnTo>
                    <a:pt x="70723" y="240309"/>
                  </a:lnTo>
                  <a:lnTo>
                    <a:pt x="115824" y="230124"/>
                  </a:lnTo>
                  <a:lnTo>
                    <a:pt x="160924" y="240309"/>
                  </a:lnTo>
                  <a:lnTo>
                    <a:pt x="197738" y="268081"/>
                  </a:lnTo>
                  <a:lnTo>
                    <a:pt x="222551" y="309258"/>
                  </a:lnTo>
                  <a:lnTo>
                    <a:pt x="231648" y="359663"/>
                  </a:lnTo>
                  <a:lnTo>
                    <a:pt x="222551" y="410069"/>
                  </a:lnTo>
                  <a:lnTo>
                    <a:pt x="197739" y="451246"/>
                  </a:lnTo>
                  <a:lnTo>
                    <a:pt x="160924" y="479018"/>
                  </a:lnTo>
                  <a:lnTo>
                    <a:pt x="115824" y="489203"/>
                  </a:lnTo>
                  <a:lnTo>
                    <a:pt x="70723" y="479018"/>
                  </a:lnTo>
                  <a:lnTo>
                    <a:pt x="33909" y="451246"/>
                  </a:lnTo>
                  <a:lnTo>
                    <a:pt x="9096" y="410069"/>
                  </a:lnTo>
                  <a:lnTo>
                    <a:pt x="0" y="359663"/>
                  </a:lnTo>
                  <a:close/>
                </a:path>
                <a:path w="1024254" h="489585">
                  <a:moveTo>
                    <a:pt x="792480" y="129539"/>
                  </a:moveTo>
                  <a:lnTo>
                    <a:pt x="801576" y="79134"/>
                  </a:lnTo>
                  <a:lnTo>
                    <a:pt x="826389" y="37957"/>
                  </a:lnTo>
                  <a:lnTo>
                    <a:pt x="863203" y="10185"/>
                  </a:lnTo>
                  <a:lnTo>
                    <a:pt x="908304" y="0"/>
                  </a:lnTo>
                  <a:lnTo>
                    <a:pt x="953404" y="10185"/>
                  </a:lnTo>
                  <a:lnTo>
                    <a:pt x="990219" y="37957"/>
                  </a:lnTo>
                  <a:lnTo>
                    <a:pt x="1015031" y="79134"/>
                  </a:lnTo>
                  <a:lnTo>
                    <a:pt x="1024127" y="129539"/>
                  </a:lnTo>
                  <a:lnTo>
                    <a:pt x="1015031" y="179945"/>
                  </a:lnTo>
                  <a:lnTo>
                    <a:pt x="990219" y="221122"/>
                  </a:lnTo>
                  <a:lnTo>
                    <a:pt x="953404" y="248894"/>
                  </a:lnTo>
                  <a:lnTo>
                    <a:pt x="908304" y="259080"/>
                  </a:lnTo>
                  <a:lnTo>
                    <a:pt x="863203" y="248894"/>
                  </a:lnTo>
                  <a:lnTo>
                    <a:pt x="826389" y="221122"/>
                  </a:lnTo>
                  <a:lnTo>
                    <a:pt x="801576" y="179945"/>
                  </a:lnTo>
                  <a:lnTo>
                    <a:pt x="792480" y="129539"/>
                  </a:lnTo>
                  <a:close/>
                </a:path>
                <a:path w="1024254" h="489585">
                  <a:moveTo>
                    <a:pt x="300227" y="176783"/>
                  </a:moveTo>
                  <a:lnTo>
                    <a:pt x="309324" y="126378"/>
                  </a:lnTo>
                  <a:lnTo>
                    <a:pt x="334137" y="85201"/>
                  </a:lnTo>
                  <a:lnTo>
                    <a:pt x="370951" y="57429"/>
                  </a:lnTo>
                  <a:lnTo>
                    <a:pt x="416051" y="47243"/>
                  </a:lnTo>
                  <a:lnTo>
                    <a:pt x="461152" y="57429"/>
                  </a:lnTo>
                  <a:lnTo>
                    <a:pt x="497966" y="85201"/>
                  </a:lnTo>
                  <a:lnTo>
                    <a:pt x="522779" y="126378"/>
                  </a:lnTo>
                  <a:lnTo>
                    <a:pt x="531876" y="176783"/>
                  </a:lnTo>
                  <a:lnTo>
                    <a:pt x="522779" y="227189"/>
                  </a:lnTo>
                  <a:lnTo>
                    <a:pt x="497967" y="268366"/>
                  </a:lnTo>
                  <a:lnTo>
                    <a:pt x="461152" y="296138"/>
                  </a:lnTo>
                  <a:lnTo>
                    <a:pt x="416051" y="306324"/>
                  </a:lnTo>
                  <a:lnTo>
                    <a:pt x="370951" y="296138"/>
                  </a:lnTo>
                  <a:lnTo>
                    <a:pt x="334137" y="268366"/>
                  </a:lnTo>
                  <a:lnTo>
                    <a:pt x="309324" y="227189"/>
                  </a:lnTo>
                  <a:lnTo>
                    <a:pt x="300227" y="176783"/>
                  </a:lnTo>
                  <a:close/>
                </a:path>
              </a:pathLst>
            </a:custGeom>
            <a:ln w="4419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0E88FFF-96B9-CEB2-450C-695EC633625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42228" y="6306645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871" rIns="0" bIns="0" rtlCol="0">
            <a:spAutoFit/>
          </a:bodyPr>
          <a:lstStyle/>
          <a:p>
            <a:pPr marL="749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Watch</a:t>
            </a:r>
            <a:r>
              <a:rPr spc="-50" dirty="0"/>
              <a:t> </a:t>
            </a:r>
            <a:r>
              <a:rPr dirty="0"/>
              <a:t>videos</a:t>
            </a:r>
            <a:r>
              <a:rPr spc="-15" dirty="0"/>
              <a:t> </a:t>
            </a:r>
            <a:r>
              <a:rPr dirty="0"/>
              <a:t>from</a:t>
            </a:r>
            <a:r>
              <a:rPr spc="-50" dirty="0"/>
              <a:t> </a:t>
            </a:r>
            <a:r>
              <a:rPr dirty="0"/>
              <a:t>previous Fluid</a:t>
            </a:r>
            <a:r>
              <a:rPr spc="-5" dirty="0"/>
              <a:t> </a:t>
            </a:r>
            <a:r>
              <a:rPr dirty="0"/>
              <a:t>Power</a:t>
            </a:r>
            <a:r>
              <a:rPr spc="-20" dirty="0"/>
              <a:t> </a:t>
            </a:r>
            <a:r>
              <a:rPr dirty="0"/>
              <a:t>Challenges</a:t>
            </a:r>
            <a:r>
              <a:rPr spc="25" dirty="0"/>
              <a:t> </a:t>
            </a:r>
            <a:r>
              <a:rPr spc="-25" dirty="0"/>
              <a:t>on</a:t>
            </a:r>
          </a:p>
          <a:p>
            <a:pPr marL="7493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YouTube</a:t>
            </a:r>
            <a:r>
              <a:rPr spc="-10" dirty="0"/>
              <a:t> </a:t>
            </a:r>
            <a:r>
              <a:rPr dirty="0"/>
              <a:t>or</a:t>
            </a:r>
            <a:r>
              <a:rPr spc="-25" dirty="0"/>
              <a:t> </a:t>
            </a:r>
            <a:r>
              <a:rPr dirty="0"/>
              <a:t>Google</a:t>
            </a:r>
            <a:r>
              <a:rPr spc="-10" dirty="0"/>
              <a:t> </a:t>
            </a:r>
            <a:r>
              <a:rPr dirty="0"/>
              <a:t>web</a:t>
            </a:r>
            <a:r>
              <a:rPr spc="-10" dirty="0"/>
              <a:t> </a:t>
            </a:r>
            <a:r>
              <a:rPr dirty="0"/>
              <a:t>(“Fluid</a:t>
            </a:r>
            <a:r>
              <a:rPr spc="-10" dirty="0"/>
              <a:t> </a:t>
            </a:r>
            <a:r>
              <a:rPr dirty="0"/>
              <a:t>Power </a:t>
            </a:r>
            <a:r>
              <a:rPr spc="-10" dirty="0"/>
              <a:t>Challenge”)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309" y="5773318"/>
            <a:ext cx="81762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Successful</a:t>
            </a:r>
            <a:r>
              <a:rPr sz="1800" spc="-4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products</a:t>
            </a:r>
            <a:r>
              <a:rPr sz="1800" spc="-4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are</a:t>
            </a:r>
            <a:r>
              <a:rPr sz="1800" spc="-4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always</a:t>
            </a:r>
            <a:r>
              <a:rPr sz="1800" spc="2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made</a:t>
            </a:r>
            <a:r>
              <a:rPr sz="1800" spc="-4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by</a:t>
            </a:r>
            <a:r>
              <a:rPr sz="1800" spc="-45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carefully</a:t>
            </a:r>
            <a:r>
              <a:rPr sz="1800" spc="-3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researching</a:t>
            </a:r>
            <a:r>
              <a:rPr sz="1800" spc="-2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CDD"/>
                </a:solidFill>
                <a:latin typeface="Arial"/>
                <a:cs typeface="Arial"/>
              </a:rPr>
              <a:t>existing</a:t>
            </a:r>
            <a:r>
              <a:rPr sz="1800" spc="-20" dirty="0">
                <a:solidFill>
                  <a:srgbClr val="006CD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CDD"/>
                </a:solidFill>
                <a:latin typeface="Arial"/>
                <a:cs typeface="Arial"/>
              </a:rPr>
              <a:t>products.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438400"/>
            <a:ext cx="2258568" cy="28681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2731007"/>
            <a:ext cx="4058411" cy="22829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ED9B604-494B-EE20-53AB-22E813EDC96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642228" y="6306645"/>
            <a:ext cx="2174875" cy="438150"/>
          </a:xfrm>
        </p:spPr>
        <p:txBody>
          <a:bodyPr/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lang="en-US" spc="-2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416" y="1371600"/>
            <a:ext cx="8343900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Remember, we will see you</a:t>
            </a:r>
          </a:p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approximately</a:t>
            </a:r>
          </a:p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weeks (Feb. 17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-21rd)</a:t>
            </a:r>
          </a:p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 a mid-project status visit</a:t>
            </a:r>
          </a:p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</a:t>
            </a:r>
          </a:p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your school</a:t>
            </a:r>
          </a:p>
        </p:txBody>
      </p:sp>
      <p:pic>
        <p:nvPicPr>
          <p:cNvPr id="2" name="object 15">
            <a:extLst>
              <a:ext uri="{FF2B5EF4-FFF2-40B4-BE49-F238E27FC236}">
                <a16:creationId xmlns:a16="http://schemas.microsoft.com/office/drawing/2014/main" id="{28DE074C-6CCB-9422-BD30-650ADB6BB8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925264"/>
            <a:ext cx="2143769" cy="1115536"/>
          </a:xfrm>
          <a:prstGeom prst="rect">
            <a:avLst/>
          </a:prstGeom>
        </p:spPr>
      </p:pic>
      <p:pic>
        <p:nvPicPr>
          <p:cNvPr id="3" name="object 16">
            <a:extLst>
              <a:ext uri="{FF2B5EF4-FFF2-40B4-BE49-F238E27FC236}">
                <a16:creationId xmlns:a16="http://schemas.microsoft.com/office/drawing/2014/main" id="{BA2B50EA-F0A1-9FD7-FE25-865F5F211E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202" y="3821537"/>
            <a:ext cx="2648691" cy="739764"/>
          </a:xfrm>
          <a:prstGeom prst="rect">
            <a:avLst/>
          </a:prstGeom>
        </p:spPr>
      </p:pic>
      <p:pic>
        <p:nvPicPr>
          <p:cNvPr id="4" name="object 18">
            <a:extLst>
              <a:ext uri="{FF2B5EF4-FFF2-40B4-BE49-F238E27FC236}">
                <a16:creationId xmlns:a16="http://schemas.microsoft.com/office/drawing/2014/main" id="{A7C46656-3A7E-8FD3-AAED-C574A42E0AE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7283" y="3763875"/>
            <a:ext cx="2768540" cy="909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AF4DA-4CBF-8C85-E0B9-1746970DB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6" y="4979362"/>
            <a:ext cx="2421675" cy="1014076"/>
          </a:xfrm>
          <a:prstGeom prst="rect">
            <a:avLst/>
          </a:prstGeom>
        </p:spPr>
      </p:pic>
      <p:sp>
        <p:nvSpPr>
          <p:cNvPr id="6" name="object 14">
            <a:extLst>
              <a:ext uri="{FF2B5EF4-FFF2-40B4-BE49-F238E27FC236}">
                <a16:creationId xmlns:a16="http://schemas.microsoft.com/office/drawing/2014/main" id="{9CDAD26A-B272-B8D5-316C-33E1A94242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C9BE1E1E-298F-1778-03D7-9E322D6605B1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8165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B33DD4-C41C-D34D-F863-822827D8D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3270497"/>
            <a:ext cx="6879592" cy="2826499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-12191" y="882396"/>
            <a:ext cx="9170035" cy="2286000"/>
            <a:chOff x="-12191" y="882396"/>
            <a:chExt cx="9170035" cy="2286000"/>
          </a:xfrm>
        </p:grpSpPr>
        <p:sp>
          <p:nvSpPr>
            <p:cNvPr id="3" name="object 3"/>
            <p:cNvSpPr/>
            <p:nvPr/>
          </p:nvSpPr>
          <p:spPr>
            <a:xfrm>
              <a:off x="0" y="882396"/>
              <a:ext cx="9144000" cy="2286000"/>
            </a:xfrm>
            <a:custGeom>
              <a:avLst/>
              <a:gdLst/>
              <a:ahLst/>
              <a:cxnLst/>
              <a:rect l="l" t="t" r="r" b="b"/>
              <a:pathLst>
                <a:path w="9144000" h="2286000">
                  <a:moveTo>
                    <a:pt x="9144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9144000" y="2286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3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3092958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5">
                  <a:moveTo>
                    <a:pt x="0" y="0"/>
                  </a:moveTo>
                  <a:lnTo>
                    <a:pt x="9144000" y="1650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57911"/>
            <a:ext cx="1940052" cy="7589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7340" y="941578"/>
            <a:ext cx="8032115" cy="2049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Challenge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Day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Limited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45" dirty="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conducting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Minute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Timed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Events</a:t>
            </a:r>
            <a:r>
              <a:rPr lang="en-US" sz="1600" spc="-2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346D9E"/>
                </a:solidFill>
                <a:latin typeface="Tahoma"/>
                <a:cs typeface="Tahoma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ahoma"/>
                <a:cs typeface="Tahoma"/>
              </a:rPr>
              <a:t>Maximum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1600" spc="114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minutes</a:t>
            </a:r>
            <a:r>
              <a:rPr lang="en-US" sz="1600" spc="-10" dirty="0">
                <a:solidFill>
                  <a:srgbClr val="FFFFFF"/>
                </a:solidFill>
                <a:latin typeface="Tahoma"/>
                <a:cs typeface="Tahoma"/>
              </a:rPr>
              <a:t> on the Challenge Table which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includ</a:t>
            </a: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es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6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minute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6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trial</a:t>
            </a: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run/minor</a:t>
            </a:r>
            <a:r>
              <a:rPr sz="16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repairs</a:t>
            </a: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, 2 minute event</a:t>
            </a:r>
            <a:r>
              <a:rPr sz="16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 1 minute judges inspection.</a:t>
            </a:r>
            <a:r>
              <a:rPr sz="1600" spc="-10" dirty="0">
                <a:solidFill>
                  <a:srgbClr val="346D9E"/>
                </a:solidFill>
                <a:latin typeface="Tahoma"/>
                <a:cs typeface="Tahoma"/>
              </a:rPr>
              <a:t>).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4486275" algn="l"/>
              </a:tabLst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won’t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enough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everyone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go</a:t>
            </a:r>
            <a:r>
              <a:rPr sz="16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multiple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times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past. You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only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shot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compete.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en-US" sz="1600" dirty="0">
                <a:solidFill>
                  <a:srgbClr val="FFFFFF"/>
                </a:solidFill>
                <a:latin typeface="Tahoma"/>
                <a:cs typeface="Tahoma"/>
              </a:rPr>
              <a:t>**MAKE SURE IT COUNTS**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BE4DBAE5-D7AB-28A9-F2F5-9B96FE7859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12140" y="6274536"/>
            <a:ext cx="2171700" cy="4381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1C2B3131-2599-1A38-13AC-C86E91A59411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642228" y="6312636"/>
            <a:ext cx="2174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2581655"/>
            <a:ext cx="9170035" cy="4276725"/>
            <a:chOff x="-12255" y="2581655"/>
            <a:chExt cx="9170035" cy="4276725"/>
          </a:xfrm>
        </p:grpSpPr>
        <p:sp>
          <p:nvSpPr>
            <p:cNvPr id="3" name="object 3"/>
            <p:cNvSpPr/>
            <p:nvPr/>
          </p:nvSpPr>
          <p:spPr>
            <a:xfrm>
              <a:off x="0" y="6248399"/>
              <a:ext cx="9144000" cy="609600"/>
            </a:xfrm>
            <a:custGeom>
              <a:avLst/>
              <a:gdLst/>
              <a:ahLst/>
              <a:cxnLst/>
              <a:rect l="l" t="t" r="r" b="b"/>
              <a:pathLst>
                <a:path w="9144000" h="609600">
                  <a:moveTo>
                    <a:pt x="9144000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9144000" y="6095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06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6781036"/>
              <a:ext cx="9144000" cy="1905"/>
            </a:xfrm>
            <a:custGeom>
              <a:avLst/>
              <a:gdLst/>
              <a:ahLst/>
              <a:cxnLst/>
              <a:rect l="l" t="t" r="r" b="b"/>
              <a:pathLst>
                <a:path w="9144000" h="1904">
                  <a:moveTo>
                    <a:pt x="0" y="0"/>
                  </a:moveTo>
                  <a:lnTo>
                    <a:pt x="9144000" y="1587"/>
                  </a:lnTo>
                </a:path>
              </a:pathLst>
            </a:custGeom>
            <a:ln w="25908">
              <a:solidFill>
                <a:srgbClr val="F0DE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194" y="4800663"/>
              <a:ext cx="1573631" cy="15076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723" y="2581655"/>
              <a:ext cx="2923031" cy="361797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12620" y="161544"/>
            <a:ext cx="1508759" cy="5913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2600" y="76200"/>
            <a:ext cx="1676400" cy="6766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61821" y="3266694"/>
            <a:ext cx="26416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340" marR="30480" indent="-269875">
              <a:lnSpc>
                <a:spcPct val="100000"/>
              </a:lnSpc>
              <a:spcBef>
                <a:spcPts val="95"/>
              </a:spcBef>
            </a:pPr>
            <a:r>
              <a:rPr sz="2800" spc="190" dirty="0">
                <a:latin typeface="Georgia"/>
                <a:cs typeface="Georgia"/>
              </a:rPr>
              <a:t>Challenge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165" dirty="0">
                <a:latin typeface="Georgia"/>
                <a:cs typeface="Georgia"/>
              </a:rPr>
              <a:t>Day </a:t>
            </a:r>
            <a:r>
              <a:rPr sz="2800" spc="155" dirty="0">
                <a:latin typeface="Georgia"/>
                <a:cs typeface="Georgia"/>
              </a:rPr>
              <a:t>March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170" dirty="0">
                <a:latin typeface="Georgia"/>
                <a:cs typeface="Georgia"/>
              </a:rPr>
              <a:t>1</a:t>
            </a:r>
            <a:r>
              <a:rPr lang="en-US" sz="2800" spc="170" dirty="0">
                <a:latin typeface="Georgia"/>
                <a:cs typeface="Georgia"/>
              </a:rPr>
              <a:t>0</a:t>
            </a:r>
            <a:r>
              <a:rPr sz="2775" spc="254" baseline="25525" dirty="0">
                <a:latin typeface="Georgia"/>
                <a:cs typeface="Georgia"/>
              </a:rPr>
              <a:t>th</a:t>
            </a:r>
            <a:r>
              <a:rPr sz="2800" spc="170" dirty="0">
                <a:latin typeface="Georgia"/>
                <a:cs typeface="Georgia"/>
              </a:rPr>
              <a:t>!</a:t>
            </a:r>
            <a:endParaRPr sz="2800" dirty="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53896" y="1161288"/>
            <a:ext cx="6944995" cy="5187315"/>
            <a:chOff x="1453896" y="1161288"/>
            <a:chExt cx="6944995" cy="518731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5600" y="4760493"/>
              <a:ext cx="1737855" cy="15879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3896" y="1161288"/>
              <a:ext cx="2456688" cy="1441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5800" y="1161288"/>
              <a:ext cx="3902963" cy="455218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F70322-8476-13B7-EB98-06FE33A071CF}"/>
              </a:ext>
            </a:extLst>
          </p:cNvPr>
          <p:cNvSpPr txBox="1"/>
          <p:nvPr/>
        </p:nvSpPr>
        <p:spPr>
          <a:xfrm rot="19789388">
            <a:off x="536444" y="2617920"/>
            <a:ext cx="843173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 Mid-Project Review Feb, 17</a:t>
            </a:r>
            <a:r>
              <a:rPr lang="en-US" sz="4000" baseline="30000" dirty="0"/>
              <a:t>th</a:t>
            </a:r>
            <a:r>
              <a:rPr lang="en-US" sz="4000" dirty="0"/>
              <a:t> -21</a:t>
            </a:r>
            <a:r>
              <a:rPr lang="en-US" sz="4000" baseline="30000" dirty="0"/>
              <a:t>st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0180" y="3633215"/>
            <a:ext cx="925194" cy="925194"/>
            <a:chOff x="1440180" y="3633215"/>
            <a:chExt cx="925194" cy="925194"/>
          </a:xfrm>
        </p:grpSpPr>
        <p:sp>
          <p:nvSpPr>
            <p:cNvPr id="3" name="object 3"/>
            <p:cNvSpPr/>
            <p:nvPr/>
          </p:nvSpPr>
          <p:spPr>
            <a:xfrm>
              <a:off x="1440180" y="3633215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4" h="925195">
                  <a:moveTo>
                    <a:pt x="462533" y="0"/>
                  </a:moveTo>
                  <a:lnTo>
                    <a:pt x="415251" y="2388"/>
                  </a:lnTo>
                  <a:lnTo>
                    <a:pt x="369332" y="9399"/>
                  </a:lnTo>
                  <a:lnTo>
                    <a:pt x="325010" y="20799"/>
                  </a:lnTo>
                  <a:lnTo>
                    <a:pt x="282517" y="36355"/>
                  </a:lnTo>
                  <a:lnTo>
                    <a:pt x="242086" y="55836"/>
                  </a:lnTo>
                  <a:lnTo>
                    <a:pt x="203950" y="79007"/>
                  </a:lnTo>
                  <a:lnTo>
                    <a:pt x="168341" y="105637"/>
                  </a:lnTo>
                  <a:lnTo>
                    <a:pt x="135493" y="135493"/>
                  </a:lnTo>
                  <a:lnTo>
                    <a:pt x="105637" y="168341"/>
                  </a:lnTo>
                  <a:lnTo>
                    <a:pt x="79007" y="203950"/>
                  </a:lnTo>
                  <a:lnTo>
                    <a:pt x="55836" y="242086"/>
                  </a:lnTo>
                  <a:lnTo>
                    <a:pt x="36355" y="282517"/>
                  </a:lnTo>
                  <a:lnTo>
                    <a:pt x="20799" y="325010"/>
                  </a:lnTo>
                  <a:lnTo>
                    <a:pt x="9399" y="369332"/>
                  </a:lnTo>
                  <a:lnTo>
                    <a:pt x="2388" y="415251"/>
                  </a:lnTo>
                  <a:lnTo>
                    <a:pt x="0" y="462533"/>
                  </a:lnTo>
                  <a:lnTo>
                    <a:pt x="2388" y="509816"/>
                  </a:lnTo>
                  <a:lnTo>
                    <a:pt x="9399" y="555735"/>
                  </a:lnTo>
                  <a:lnTo>
                    <a:pt x="20799" y="600057"/>
                  </a:lnTo>
                  <a:lnTo>
                    <a:pt x="36355" y="642550"/>
                  </a:lnTo>
                  <a:lnTo>
                    <a:pt x="55836" y="682981"/>
                  </a:lnTo>
                  <a:lnTo>
                    <a:pt x="79007" y="721117"/>
                  </a:lnTo>
                  <a:lnTo>
                    <a:pt x="105637" y="756726"/>
                  </a:lnTo>
                  <a:lnTo>
                    <a:pt x="135493" y="789574"/>
                  </a:lnTo>
                  <a:lnTo>
                    <a:pt x="168341" y="819430"/>
                  </a:lnTo>
                  <a:lnTo>
                    <a:pt x="203950" y="846060"/>
                  </a:lnTo>
                  <a:lnTo>
                    <a:pt x="242086" y="869231"/>
                  </a:lnTo>
                  <a:lnTo>
                    <a:pt x="282517" y="888712"/>
                  </a:lnTo>
                  <a:lnTo>
                    <a:pt x="325010" y="904268"/>
                  </a:lnTo>
                  <a:lnTo>
                    <a:pt x="369332" y="915668"/>
                  </a:lnTo>
                  <a:lnTo>
                    <a:pt x="415251" y="922679"/>
                  </a:lnTo>
                  <a:lnTo>
                    <a:pt x="462533" y="925067"/>
                  </a:lnTo>
                  <a:lnTo>
                    <a:pt x="509816" y="922679"/>
                  </a:lnTo>
                  <a:lnTo>
                    <a:pt x="555735" y="915668"/>
                  </a:lnTo>
                  <a:lnTo>
                    <a:pt x="600057" y="904268"/>
                  </a:lnTo>
                  <a:lnTo>
                    <a:pt x="642550" y="888712"/>
                  </a:lnTo>
                  <a:lnTo>
                    <a:pt x="682981" y="869231"/>
                  </a:lnTo>
                  <a:lnTo>
                    <a:pt x="721117" y="846060"/>
                  </a:lnTo>
                  <a:lnTo>
                    <a:pt x="756726" y="819430"/>
                  </a:lnTo>
                  <a:lnTo>
                    <a:pt x="789574" y="789574"/>
                  </a:lnTo>
                  <a:lnTo>
                    <a:pt x="819430" y="756726"/>
                  </a:lnTo>
                  <a:lnTo>
                    <a:pt x="846060" y="721117"/>
                  </a:lnTo>
                  <a:lnTo>
                    <a:pt x="869231" y="682981"/>
                  </a:lnTo>
                  <a:lnTo>
                    <a:pt x="888712" y="642550"/>
                  </a:lnTo>
                  <a:lnTo>
                    <a:pt x="904268" y="600057"/>
                  </a:lnTo>
                  <a:lnTo>
                    <a:pt x="915668" y="555735"/>
                  </a:lnTo>
                  <a:lnTo>
                    <a:pt x="922679" y="509816"/>
                  </a:lnTo>
                  <a:lnTo>
                    <a:pt x="925068" y="462533"/>
                  </a:lnTo>
                  <a:lnTo>
                    <a:pt x="922679" y="415251"/>
                  </a:lnTo>
                  <a:lnTo>
                    <a:pt x="915668" y="369332"/>
                  </a:lnTo>
                  <a:lnTo>
                    <a:pt x="904268" y="325010"/>
                  </a:lnTo>
                  <a:lnTo>
                    <a:pt x="888712" y="282517"/>
                  </a:lnTo>
                  <a:lnTo>
                    <a:pt x="869231" y="242086"/>
                  </a:lnTo>
                  <a:lnTo>
                    <a:pt x="846060" y="203950"/>
                  </a:lnTo>
                  <a:lnTo>
                    <a:pt x="819430" y="168341"/>
                  </a:lnTo>
                  <a:lnTo>
                    <a:pt x="789574" y="135493"/>
                  </a:lnTo>
                  <a:lnTo>
                    <a:pt x="756726" y="105637"/>
                  </a:lnTo>
                  <a:lnTo>
                    <a:pt x="721117" y="79007"/>
                  </a:lnTo>
                  <a:lnTo>
                    <a:pt x="682981" y="55836"/>
                  </a:lnTo>
                  <a:lnTo>
                    <a:pt x="642550" y="36355"/>
                  </a:lnTo>
                  <a:lnTo>
                    <a:pt x="600057" y="20799"/>
                  </a:lnTo>
                  <a:lnTo>
                    <a:pt x="555735" y="9399"/>
                  </a:lnTo>
                  <a:lnTo>
                    <a:pt x="509816" y="2388"/>
                  </a:lnTo>
                  <a:lnTo>
                    <a:pt x="462533" y="0"/>
                  </a:lnTo>
                  <a:close/>
                </a:path>
              </a:pathLst>
            </a:custGeom>
            <a:solidFill>
              <a:srgbClr val="F68E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6776" y="3829811"/>
              <a:ext cx="530351" cy="5318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181506" y="4826000"/>
            <a:ext cx="1440180" cy="5156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-635" algn="ctr">
              <a:lnSpc>
                <a:spcPct val="96000"/>
              </a:lnSpc>
              <a:spcBef>
                <a:spcPts val="155"/>
              </a:spcBef>
            </a:pPr>
            <a:r>
              <a:rPr sz="1100" dirty="0">
                <a:latin typeface="Arial"/>
                <a:cs typeface="Arial"/>
              </a:rPr>
              <a:t>PARTICIPATE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 </a:t>
            </a:r>
            <a:r>
              <a:rPr sz="1100" dirty="0">
                <a:latin typeface="Arial"/>
                <a:cs typeface="Arial"/>
              </a:rPr>
              <a:t>FLUID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POWER </a:t>
            </a:r>
            <a:r>
              <a:rPr sz="1100" dirty="0">
                <a:latin typeface="Arial"/>
                <a:cs typeface="Arial"/>
              </a:rPr>
              <a:t>ACTION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CHALLENGE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21735" y="3633215"/>
            <a:ext cx="925194" cy="925194"/>
            <a:chOff x="3221735" y="3633215"/>
            <a:chExt cx="925194" cy="925194"/>
          </a:xfrm>
        </p:grpSpPr>
        <p:sp>
          <p:nvSpPr>
            <p:cNvPr id="7" name="object 7"/>
            <p:cNvSpPr/>
            <p:nvPr/>
          </p:nvSpPr>
          <p:spPr>
            <a:xfrm>
              <a:off x="3221735" y="3633215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462534" y="0"/>
                  </a:moveTo>
                  <a:lnTo>
                    <a:pt x="415251" y="2388"/>
                  </a:lnTo>
                  <a:lnTo>
                    <a:pt x="369332" y="9399"/>
                  </a:lnTo>
                  <a:lnTo>
                    <a:pt x="325010" y="20799"/>
                  </a:lnTo>
                  <a:lnTo>
                    <a:pt x="282517" y="36355"/>
                  </a:lnTo>
                  <a:lnTo>
                    <a:pt x="242086" y="55836"/>
                  </a:lnTo>
                  <a:lnTo>
                    <a:pt x="203950" y="79007"/>
                  </a:lnTo>
                  <a:lnTo>
                    <a:pt x="168341" y="105637"/>
                  </a:lnTo>
                  <a:lnTo>
                    <a:pt x="135493" y="135493"/>
                  </a:lnTo>
                  <a:lnTo>
                    <a:pt x="105637" y="168341"/>
                  </a:lnTo>
                  <a:lnTo>
                    <a:pt x="79007" y="203950"/>
                  </a:lnTo>
                  <a:lnTo>
                    <a:pt x="55836" y="242086"/>
                  </a:lnTo>
                  <a:lnTo>
                    <a:pt x="36355" y="282517"/>
                  </a:lnTo>
                  <a:lnTo>
                    <a:pt x="20799" y="325010"/>
                  </a:lnTo>
                  <a:lnTo>
                    <a:pt x="9399" y="369332"/>
                  </a:lnTo>
                  <a:lnTo>
                    <a:pt x="2388" y="415251"/>
                  </a:lnTo>
                  <a:lnTo>
                    <a:pt x="0" y="462533"/>
                  </a:lnTo>
                  <a:lnTo>
                    <a:pt x="2388" y="509816"/>
                  </a:lnTo>
                  <a:lnTo>
                    <a:pt x="9399" y="555735"/>
                  </a:lnTo>
                  <a:lnTo>
                    <a:pt x="20799" y="600057"/>
                  </a:lnTo>
                  <a:lnTo>
                    <a:pt x="36355" y="642550"/>
                  </a:lnTo>
                  <a:lnTo>
                    <a:pt x="55836" y="682981"/>
                  </a:lnTo>
                  <a:lnTo>
                    <a:pt x="79007" y="721117"/>
                  </a:lnTo>
                  <a:lnTo>
                    <a:pt x="105637" y="756726"/>
                  </a:lnTo>
                  <a:lnTo>
                    <a:pt x="135493" y="789574"/>
                  </a:lnTo>
                  <a:lnTo>
                    <a:pt x="168341" y="819430"/>
                  </a:lnTo>
                  <a:lnTo>
                    <a:pt x="203950" y="846060"/>
                  </a:lnTo>
                  <a:lnTo>
                    <a:pt x="242086" y="869231"/>
                  </a:lnTo>
                  <a:lnTo>
                    <a:pt x="282517" y="888712"/>
                  </a:lnTo>
                  <a:lnTo>
                    <a:pt x="325010" y="904268"/>
                  </a:lnTo>
                  <a:lnTo>
                    <a:pt x="369332" y="915668"/>
                  </a:lnTo>
                  <a:lnTo>
                    <a:pt x="415251" y="922679"/>
                  </a:lnTo>
                  <a:lnTo>
                    <a:pt x="462534" y="925067"/>
                  </a:lnTo>
                  <a:lnTo>
                    <a:pt x="509816" y="922679"/>
                  </a:lnTo>
                  <a:lnTo>
                    <a:pt x="555735" y="915668"/>
                  </a:lnTo>
                  <a:lnTo>
                    <a:pt x="600057" y="904268"/>
                  </a:lnTo>
                  <a:lnTo>
                    <a:pt x="642550" y="888712"/>
                  </a:lnTo>
                  <a:lnTo>
                    <a:pt x="682981" y="869231"/>
                  </a:lnTo>
                  <a:lnTo>
                    <a:pt x="721117" y="846060"/>
                  </a:lnTo>
                  <a:lnTo>
                    <a:pt x="756726" y="819430"/>
                  </a:lnTo>
                  <a:lnTo>
                    <a:pt x="789574" y="789574"/>
                  </a:lnTo>
                  <a:lnTo>
                    <a:pt x="819430" y="756726"/>
                  </a:lnTo>
                  <a:lnTo>
                    <a:pt x="846060" y="721117"/>
                  </a:lnTo>
                  <a:lnTo>
                    <a:pt x="869231" y="682981"/>
                  </a:lnTo>
                  <a:lnTo>
                    <a:pt x="888712" y="642550"/>
                  </a:lnTo>
                  <a:lnTo>
                    <a:pt x="904268" y="600057"/>
                  </a:lnTo>
                  <a:lnTo>
                    <a:pt x="915668" y="555735"/>
                  </a:lnTo>
                  <a:lnTo>
                    <a:pt x="922679" y="509816"/>
                  </a:lnTo>
                  <a:lnTo>
                    <a:pt x="925067" y="462533"/>
                  </a:lnTo>
                  <a:lnTo>
                    <a:pt x="922679" y="415251"/>
                  </a:lnTo>
                  <a:lnTo>
                    <a:pt x="915668" y="369332"/>
                  </a:lnTo>
                  <a:lnTo>
                    <a:pt x="904268" y="325010"/>
                  </a:lnTo>
                  <a:lnTo>
                    <a:pt x="888712" y="282517"/>
                  </a:lnTo>
                  <a:lnTo>
                    <a:pt x="869231" y="242086"/>
                  </a:lnTo>
                  <a:lnTo>
                    <a:pt x="846060" y="203950"/>
                  </a:lnTo>
                  <a:lnTo>
                    <a:pt x="819430" y="168341"/>
                  </a:lnTo>
                  <a:lnTo>
                    <a:pt x="789574" y="135493"/>
                  </a:lnTo>
                  <a:lnTo>
                    <a:pt x="756726" y="105637"/>
                  </a:lnTo>
                  <a:lnTo>
                    <a:pt x="721117" y="79007"/>
                  </a:lnTo>
                  <a:lnTo>
                    <a:pt x="682981" y="55836"/>
                  </a:lnTo>
                  <a:lnTo>
                    <a:pt x="642550" y="36355"/>
                  </a:lnTo>
                  <a:lnTo>
                    <a:pt x="600057" y="20799"/>
                  </a:lnTo>
                  <a:lnTo>
                    <a:pt x="555735" y="9399"/>
                  </a:lnTo>
                  <a:lnTo>
                    <a:pt x="509816" y="2388"/>
                  </a:lnTo>
                  <a:lnTo>
                    <a:pt x="462534" y="0"/>
                  </a:lnTo>
                  <a:close/>
                </a:path>
              </a:pathLst>
            </a:custGeom>
            <a:solidFill>
              <a:srgbClr val="F68E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55" y="3829811"/>
              <a:ext cx="530351" cy="5318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058795" y="4826000"/>
            <a:ext cx="1252855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5890" marR="5080" indent="-123825">
              <a:lnSpc>
                <a:spcPts val="1260"/>
              </a:lnSpc>
              <a:spcBef>
                <a:spcPts val="195"/>
              </a:spcBef>
            </a:pPr>
            <a:r>
              <a:rPr sz="1100" dirty="0">
                <a:latin typeface="Arial"/>
                <a:cs typeface="Arial"/>
              </a:rPr>
              <a:t>TAKE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CLASSES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IN </a:t>
            </a:r>
            <a:r>
              <a:rPr sz="1100" dirty="0">
                <a:latin typeface="Arial"/>
                <a:cs typeface="Arial"/>
              </a:rPr>
              <a:t>HIGH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SCHOOL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04815" y="3633215"/>
            <a:ext cx="925194" cy="925194"/>
            <a:chOff x="5004815" y="3633215"/>
            <a:chExt cx="925194" cy="925194"/>
          </a:xfrm>
        </p:grpSpPr>
        <p:sp>
          <p:nvSpPr>
            <p:cNvPr id="11" name="object 11"/>
            <p:cNvSpPr/>
            <p:nvPr/>
          </p:nvSpPr>
          <p:spPr>
            <a:xfrm>
              <a:off x="5004815" y="3633215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5">
                  <a:moveTo>
                    <a:pt x="462534" y="0"/>
                  </a:moveTo>
                  <a:lnTo>
                    <a:pt x="415251" y="2388"/>
                  </a:lnTo>
                  <a:lnTo>
                    <a:pt x="369332" y="9399"/>
                  </a:lnTo>
                  <a:lnTo>
                    <a:pt x="325010" y="20799"/>
                  </a:lnTo>
                  <a:lnTo>
                    <a:pt x="282517" y="36355"/>
                  </a:lnTo>
                  <a:lnTo>
                    <a:pt x="242086" y="55836"/>
                  </a:lnTo>
                  <a:lnTo>
                    <a:pt x="203950" y="79007"/>
                  </a:lnTo>
                  <a:lnTo>
                    <a:pt x="168341" y="105637"/>
                  </a:lnTo>
                  <a:lnTo>
                    <a:pt x="135493" y="135493"/>
                  </a:lnTo>
                  <a:lnTo>
                    <a:pt x="105637" y="168341"/>
                  </a:lnTo>
                  <a:lnTo>
                    <a:pt x="79007" y="203950"/>
                  </a:lnTo>
                  <a:lnTo>
                    <a:pt x="55836" y="242086"/>
                  </a:lnTo>
                  <a:lnTo>
                    <a:pt x="36355" y="282517"/>
                  </a:lnTo>
                  <a:lnTo>
                    <a:pt x="20799" y="325010"/>
                  </a:lnTo>
                  <a:lnTo>
                    <a:pt x="9399" y="369332"/>
                  </a:lnTo>
                  <a:lnTo>
                    <a:pt x="2388" y="415251"/>
                  </a:lnTo>
                  <a:lnTo>
                    <a:pt x="0" y="462533"/>
                  </a:lnTo>
                  <a:lnTo>
                    <a:pt x="2388" y="509816"/>
                  </a:lnTo>
                  <a:lnTo>
                    <a:pt x="9399" y="555735"/>
                  </a:lnTo>
                  <a:lnTo>
                    <a:pt x="20799" y="600057"/>
                  </a:lnTo>
                  <a:lnTo>
                    <a:pt x="36355" y="642550"/>
                  </a:lnTo>
                  <a:lnTo>
                    <a:pt x="55836" y="682981"/>
                  </a:lnTo>
                  <a:lnTo>
                    <a:pt x="79007" y="721117"/>
                  </a:lnTo>
                  <a:lnTo>
                    <a:pt x="105637" y="756726"/>
                  </a:lnTo>
                  <a:lnTo>
                    <a:pt x="135493" y="789574"/>
                  </a:lnTo>
                  <a:lnTo>
                    <a:pt x="168341" y="819430"/>
                  </a:lnTo>
                  <a:lnTo>
                    <a:pt x="203950" y="846060"/>
                  </a:lnTo>
                  <a:lnTo>
                    <a:pt x="242086" y="869231"/>
                  </a:lnTo>
                  <a:lnTo>
                    <a:pt x="282517" y="888712"/>
                  </a:lnTo>
                  <a:lnTo>
                    <a:pt x="325010" y="904268"/>
                  </a:lnTo>
                  <a:lnTo>
                    <a:pt x="369332" y="915668"/>
                  </a:lnTo>
                  <a:lnTo>
                    <a:pt x="415251" y="922679"/>
                  </a:lnTo>
                  <a:lnTo>
                    <a:pt x="462534" y="925067"/>
                  </a:lnTo>
                  <a:lnTo>
                    <a:pt x="509816" y="922679"/>
                  </a:lnTo>
                  <a:lnTo>
                    <a:pt x="555735" y="915668"/>
                  </a:lnTo>
                  <a:lnTo>
                    <a:pt x="600057" y="904268"/>
                  </a:lnTo>
                  <a:lnTo>
                    <a:pt x="642550" y="888712"/>
                  </a:lnTo>
                  <a:lnTo>
                    <a:pt x="682981" y="869231"/>
                  </a:lnTo>
                  <a:lnTo>
                    <a:pt x="721117" y="846060"/>
                  </a:lnTo>
                  <a:lnTo>
                    <a:pt x="756726" y="819430"/>
                  </a:lnTo>
                  <a:lnTo>
                    <a:pt x="789574" y="789574"/>
                  </a:lnTo>
                  <a:lnTo>
                    <a:pt x="819430" y="756726"/>
                  </a:lnTo>
                  <a:lnTo>
                    <a:pt x="846060" y="721117"/>
                  </a:lnTo>
                  <a:lnTo>
                    <a:pt x="869231" y="682981"/>
                  </a:lnTo>
                  <a:lnTo>
                    <a:pt x="888712" y="642550"/>
                  </a:lnTo>
                  <a:lnTo>
                    <a:pt x="904268" y="600057"/>
                  </a:lnTo>
                  <a:lnTo>
                    <a:pt x="915668" y="555735"/>
                  </a:lnTo>
                  <a:lnTo>
                    <a:pt x="922679" y="509816"/>
                  </a:lnTo>
                  <a:lnTo>
                    <a:pt x="925068" y="462533"/>
                  </a:lnTo>
                  <a:lnTo>
                    <a:pt x="922679" y="415251"/>
                  </a:lnTo>
                  <a:lnTo>
                    <a:pt x="915668" y="369332"/>
                  </a:lnTo>
                  <a:lnTo>
                    <a:pt x="904268" y="325010"/>
                  </a:lnTo>
                  <a:lnTo>
                    <a:pt x="888712" y="282517"/>
                  </a:lnTo>
                  <a:lnTo>
                    <a:pt x="869231" y="242086"/>
                  </a:lnTo>
                  <a:lnTo>
                    <a:pt x="846060" y="203950"/>
                  </a:lnTo>
                  <a:lnTo>
                    <a:pt x="819430" y="168341"/>
                  </a:lnTo>
                  <a:lnTo>
                    <a:pt x="789574" y="135493"/>
                  </a:lnTo>
                  <a:lnTo>
                    <a:pt x="756726" y="105637"/>
                  </a:lnTo>
                  <a:lnTo>
                    <a:pt x="721117" y="79007"/>
                  </a:lnTo>
                  <a:lnTo>
                    <a:pt x="682981" y="55836"/>
                  </a:lnTo>
                  <a:lnTo>
                    <a:pt x="642550" y="36355"/>
                  </a:lnTo>
                  <a:lnTo>
                    <a:pt x="600057" y="20799"/>
                  </a:lnTo>
                  <a:lnTo>
                    <a:pt x="555735" y="9399"/>
                  </a:lnTo>
                  <a:lnTo>
                    <a:pt x="509816" y="2388"/>
                  </a:lnTo>
                  <a:lnTo>
                    <a:pt x="462534" y="0"/>
                  </a:lnTo>
                  <a:close/>
                </a:path>
              </a:pathLst>
            </a:custGeom>
            <a:solidFill>
              <a:srgbClr val="F68E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1411" y="3829811"/>
              <a:ext cx="531876" cy="53187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789678" y="4826000"/>
            <a:ext cx="1355090" cy="5156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270" algn="ctr">
              <a:lnSpc>
                <a:spcPct val="96000"/>
              </a:lnSpc>
              <a:spcBef>
                <a:spcPts val="155"/>
              </a:spcBef>
            </a:pPr>
            <a:r>
              <a:rPr sz="1100" dirty="0">
                <a:latin typeface="Arial"/>
                <a:cs typeface="Arial"/>
              </a:rPr>
              <a:t>APPLY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$2,000 </a:t>
            </a:r>
            <a:r>
              <a:rPr sz="1100" dirty="0">
                <a:latin typeface="Arial"/>
                <a:cs typeface="Arial"/>
              </a:rPr>
              <a:t>SCHOLARSHIPS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TO </a:t>
            </a:r>
            <a:r>
              <a:rPr sz="1100" dirty="0">
                <a:latin typeface="Arial"/>
                <a:cs typeface="Arial"/>
              </a:rPr>
              <a:t>ATTEND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WCTC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86371" y="3633215"/>
            <a:ext cx="927100" cy="925194"/>
            <a:chOff x="6786371" y="3633215"/>
            <a:chExt cx="927100" cy="925194"/>
          </a:xfrm>
        </p:grpSpPr>
        <p:sp>
          <p:nvSpPr>
            <p:cNvPr id="15" name="object 15"/>
            <p:cNvSpPr/>
            <p:nvPr/>
          </p:nvSpPr>
          <p:spPr>
            <a:xfrm>
              <a:off x="6786371" y="3633215"/>
              <a:ext cx="927100" cy="925194"/>
            </a:xfrm>
            <a:custGeom>
              <a:avLst/>
              <a:gdLst/>
              <a:ahLst/>
              <a:cxnLst/>
              <a:rect l="l" t="t" r="r" b="b"/>
              <a:pathLst>
                <a:path w="927100" h="925195">
                  <a:moveTo>
                    <a:pt x="463296" y="0"/>
                  </a:moveTo>
                  <a:lnTo>
                    <a:pt x="415921" y="2388"/>
                  </a:lnTo>
                  <a:lnTo>
                    <a:pt x="369916" y="9399"/>
                  </a:lnTo>
                  <a:lnTo>
                    <a:pt x="325513" y="20799"/>
                  </a:lnTo>
                  <a:lnTo>
                    <a:pt x="282946" y="36355"/>
                  </a:lnTo>
                  <a:lnTo>
                    <a:pt x="242446" y="55836"/>
                  </a:lnTo>
                  <a:lnTo>
                    <a:pt x="204247" y="79007"/>
                  </a:lnTo>
                  <a:lnTo>
                    <a:pt x="168582" y="105637"/>
                  </a:lnTo>
                  <a:lnTo>
                    <a:pt x="135683" y="135493"/>
                  </a:lnTo>
                  <a:lnTo>
                    <a:pt x="105783" y="168341"/>
                  </a:lnTo>
                  <a:lnTo>
                    <a:pt x="79114" y="203950"/>
                  </a:lnTo>
                  <a:lnTo>
                    <a:pt x="55910" y="242086"/>
                  </a:lnTo>
                  <a:lnTo>
                    <a:pt x="36403" y="282517"/>
                  </a:lnTo>
                  <a:lnTo>
                    <a:pt x="20825" y="325010"/>
                  </a:lnTo>
                  <a:lnTo>
                    <a:pt x="9411" y="369332"/>
                  </a:lnTo>
                  <a:lnTo>
                    <a:pt x="2391" y="415251"/>
                  </a:lnTo>
                  <a:lnTo>
                    <a:pt x="0" y="462533"/>
                  </a:lnTo>
                  <a:lnTo>
                    <a:pt x="2391" y="509816"/>
                  </a:lnTo>
                  <a:lnTo>
                    <a:pt x="9411" y="555735"/>
                  </a:lnTo>
                  <a:lnTo>
                    <a:pt x="20825" y="600057"/>
                  </a:lnTo>
                  <a:lnTo>
                    <a:pt x="36403" y="642550"/>
                  </a:lnTo>
                  <a:lnTo>
                    <a:pt x="55910" y="682981"/>
                  </a:lnTo>
                  <a:lnTo>
                    <a:pt x="79114" y="721117"/>
                  </a:lnTo>
                  <a:lnTo>
                    <a:pt x="105783" y="756726"/>
                  </a:lnTo>
                  <a:lnTo>
                    <a:pt x="135683" y="789574"/>
                  </a:lnTo>
                  <a:lnTo>
                    <a:pt x="168582" y="819430"/>
                  </a:lnTo>
                  <a:lnTo>
                    <a:pt x="204247" y="846060"/>
                  </a:lnTo>
                  <a:lnTo>
                    <a:pt x="242446" y="869231"/>
                  </a:lnTo>
                  <a:lnTo>
                    <a:pt x="282946" y="888712"/>
                  </a:lnTo>
                  <a:lnTo>
                    <a:pt x="325513" y="904268"/>
                  </a:lnTo>
                  <a:lnTo>
                    <a:pt x="369916" y="915668"/>
                  </a:lnTo>
                  <a:lnTo>
                    <a:pt x="415921" y="922679"/>
                  </a:lnTo>
                  <a:lnTo>
                    <a:pt x="463296" y="925067"/>
                  </a:lnTo>
                  <a:lnTo>
                    <a:pt x="510670" y="922679"/>
                  </a:lnTo>
                  <a:lnTo>
                    <a:pt x="556675" y="915668"/>
                  </a:lnTo>
                  <a:lnTo>
                    <a:pt x="601078" y="904268"/>
                  </a:lnTo>
                  <a:lnTo>
                    <a:pt x="643645" y="888712"/>
                  </a:lnTo>
                  <a:lnTo>
                    <a:pt x="684145" y="869231"/>
                  </a:lnTo>
                  <a:lnTo>
                    <a:pt x="722344" y="846060"/>
                  </a:lnTo>
                  <a:lnTo>
                    <a:pt x="758009" y="819430"/>
                  </a:lnTo>
                  <a:lnTo>
                    <a:pt x="790908" y="789574"/>
                  </a:lnTo>
                  <a:lnTo>
                    <a:pt x="820808" y="756726"/>
                  </a:lnTo>
                  <a:lnTo>
                    <a:pt x="847477" y="721117"/>
                  </a:lnTo>
                  <a:lnTo>
                    <a:pt x="870681" y="682981"/>
                  </a:lnTo>
                  <a:lnTo>
                    <a:pt x="890188" y="642550"/>
                  </a:lnTo>
                  <a:lnTo>
                    <a:pt x="905766" y="600057"/>
                  </a:lnTo>
                  <a:lnTo>
                    <a:pt x="917180" y="555735"/>
                  </a:lnTo>
                  <a:lnTo>
                    <a:pt x="924200" y="509816"/>
                  </a:lnTo>
                  <a:lnTo>
                    <a:pt x="926592" y="462533"/>
                  </a:lnTo>
                  <a:lnTo>
                    <a:pt x="924200" y="415251"/>
                  </a:lnTo>
                  <a:lnTo>
                    <a:pt x="917180" y="369332"/>
                  </a:lnTo>
                  <a:lnTo>
                    <a:pt x="905766" y="325010"/>
                  </a:lnTo>
                  <a:lnTo>
                    <a:pt x="890188" y="282517"/>
                  </a:lnTo>
                  <a:lnTo>
                    <a:pt x="870681" y="242086"/>
                  </a:lnTo>
                  <a:lnTo>
                    <a:pt x="847477" y="203950"/>
                  </a:lnTo>
                  <a:lnTo>
                    <a:pt x="820808" y="168341"/>
                  </a:lnTo>
                  <a:lnTo>
                    <a:pt x="790908" y="135493"/>
                  </a:lnTo>
                  <a:lnTo>
                    <a:pt x="758009" y="105637"/>
                  </a:lnTo>
                  <a:lnTo>
                    <a:pt x="722344" y="79007"/>
                  </a:lnTo>
                  <a:lnTo>
                    <a:pt x="684145" y="55836"/>
                  </a:lnTo>
                  <a:lnTo>
                    <a:pt x="643645" y="36355"/>
                  </a:lnTo>
                  <a:lnTo>
                    <a:pt x="601078" y="20799"/>
                  </a:lnTo>
                  <a:lnTo>
                    <a:pt x="556675" y="9399"/>
                  </a:lnTo>
                  <a:lnTo>
                    <a:pt x="510670" y="2388"/>
                  </a:lnTo>
                  <a:lnTo>
                    <a:pt x="463296" y="0"/>
                  </a:lnTo>
                  <a:close/>
                </a:path>
              </a:pathLst>
            </a:custGeom>
            <a:solidFill>
              <a:srgbClr val="F68E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4491" y="3829811"/>
              <a:ext cx="530351" cy="53187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682231" y="4826000"/>
            <a:ext cx="1135380" cy="5156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ct val="96000"/>
              </a:lnSpc>
              <a:spcBef>
                <a:spcPts val="155"/>
              </a:spcBef>
            </a:pPr>
            <a:r>
              <a:rPr sz="1100" dirty="0">
                <a:latin typeface="Arial"/>
                <a:cs typeface="Arial"/>
              </a:rPr>
              <a:t>GRADUATE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START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YOUR </a:t>
            </a:r>
            <a:r>
              <a:rPr sz="1100" spc="-10" dirty="0">
                <a:latin typeface="Arial"/>
                <a:cs typeface="Arial"/>
              </a:rPr>
              <a:t>CAREER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5211" y="1522475"/>
            <a:ext cx="6515100" cy="194005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472" y="1128521"/>
            <a:ext cx="5733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Workshop</a:t>
            </a:r>
            <a:r>
              <a:rPr sz="4400" spc="-80" dirty="0"/>
              <a:t> </a:t>
            </a:r>
            <a:r>
              <a:rPr sz="4400" dirty="0"/>
              <a:t>Day</a:t>
            </a:r>
            <a:r>
              <a:rPr sz="4400" spc="-300" dirty="0"/>
              <a:t> </a:t>
            </a:r>
            <a:r>
              <a:rPr sz="4400" spc="-10" dirty="0"/>
              <a:t>Agenda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008" y="2711323"/>
            <a:ext cx="8222515" cy="32141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25"/>
              </a:spcBef>
            </a:pPr>
            <a:r>
              <a:rPr lang="en-US"/>
              <a:t>Fluid Power Workshop Day 31st January 2025</a:t>
            </a:r>
            <a:endParaRPr spc="-2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/>
              <a:t>Fluid Power Challenge Day 7th March 2025</a:t>
            </a:r>
            <a:endParaRPr spc="-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4079</Words>
  <Application>Microsoft Office PowerPoint</Application>
  <PresentationFormat>On-screen Show (4:3)</PresentationFormat>
  <Paragraphs>660</Paragraphs>
  <Slides>77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Arial</vt:lpstr>
      <vt:lpstr>Arial Black</vt:lpstr>
      <vt:lpstr>Calibri</vt:lpstr>
      <vt:lpstr>Ek Mukta</vt:lpstr>
      <vt:lpstr>Georgia</vt:lpstr>
      <vt:lpstr>Helvetica Neue</vt:lpstr>
      <vt:lpstr>Microsoft Sans Serif</vt:lpstr>
      <vt:lpstr>Palatino Linotype</vt:lpstr>
      <vt:lpstr>Symbol</vt:lpstr>
      <vt:lpstr>Tahoma</vt:lpstr>
      <vt:lpstr>Times New Roman</vt:lpstr>
      <vt:lpstr>Office Theme</vt:lpstr>
      <vt:lpstr>Equation</vt:lpstr>
      <vt:lpstr>Fluid Power Challenge: Workshop Day – January 31st, 2025</vt:lpstr>
      <vt:lpstr>Fluid Power Challenge: Workshop Day – January 31st, 2025</vt:lpstr>
      <vt:lpstr>PowerPoint Presentation</vt:lpstr>
      <vt:lpstr>Waukesha County Technical College</vt:lpstr>
      <vt:lpstr>WCTC Housekeeping</vt:lpstr>
      <vt:lpstr>PowerPoint Presentation</vt:lpstr>
      <vt:lpstr>PowerPoint Presentation</vt:lpstr>
      <vt:lpstr>PowerPoint Presentation</vt:lpstr>
      <vt:lpstr>Workshop Day Agenda</vt:lpstr>
      <vt:lpstr>THE WORKSHOP DAY OBJECTIVES:</vt:lpstr>
      <vt:lpstr>Discovering Fluid Power</vt:lpstr>
      <vt:lpstr>Introduction to Fluid Power</vt:lpstr>
      <vt:lpstr>PowerPoint Presentation</vt:lpstr>
      <vt:lpstr>PowerPoint Presentation</vt:lpstr>
      <vt:lpstr>Hydraulics</vt:lpstr>
      <vt:lpstr>What is Pressure?</vt:lpstr>
      <vt:lpstr>What is Mechanical Advantage?</vt:lpstr>
      <vt:lpstr>PowerPoint Presentation</vt:lpstr>
      <vt:lpstr>PowerPoint Presentation</vt:lpstr>
      <vt:lpstr>Explore Tool Kits!</vt:lpstr>
      <vt:lpstr>Safety</vt:lpstr>
      <vt:lpstr>Verify Tool Kit Contents</vt:lpstr>
      <vt:lpstr>Construction Tips</vt:lpstr>
      <vt:lpstr>Using Wood Glue Use the glue cup and stirring stick to apply glue sparingly (less is more)</vt:lpstr>
      <vt:lpstr>Using the miter box and hand saw to cut wood</vt:lpstr>
      <vt:lpstr>Using the hand drill to drill a hole in a syringe</vt:lpstr>
      <vt:lpstr>Divide Tasks</vt:lpstr>
      <vt:lpstr>Making the cube</vt:lpstr>
      <vt:lpstr>PowerPoint Presentation</vt:lpstr>
      <vt:lpstr>Glue the sides on the Cube</vt:lpstr>
      <vt:lpstr>Build the Lifter</vt:lpstr>
      <vt:lpstr>Lifter Kit – Bill Of Materials</vt:lpstr>
      <vt:lpstr>Build the Rotating Platform</vt:lpstr>
      <vt:lpstr>Rotational Arm Kit – Bill of Materials</vt:lpstr>
      <vt:lpstr>30 Minutes For Lunch!</vt:lpstr>
      <vt:lpstr>Lifter Kit – Reflection</vt:lpstr>
      <vt:lpstr>Using the piston-syringe clips</vt:lpstr>
      <vt:lpstr>Connecting the 10cc piston- syringe to white and gray clips</vt:lpstr>
      <vt:lpstr>The Challenge</vt:lpstr>
      <vt:lpstr>PowerPoint Presentation</vt:lpstr>
      <vt:lpstr>The Challenge – Portfolio Rubric</vt:lpstr>
      <vt:lpstr>MAXIMISE YOUR TEAM’S PORTFOLIO POINTS (45 Available)</vt:lpstr>
      <vt:lpstr>PowerPoint Presentation</vt:lpstr>
      <vt:lpstr>PowerPoint Presentation</vt:lpstr>
      <vt:lpstr>Pivot Shaft</vt:lpstr>
      <vt:lpstr>PowerPoint Presentation</vt:lpstr>
      <vt:lpstr>Placement of Hydraulic or Pneumatic Systems</vt:lpstr>
      <vt:lpstr>PowerPoint Presentation</vt:lpstr>
      <vt:lpstr>Orthographic &amp; Isometric Lesson</vt:lpstr>
      <vt:lpstr>Plot Frame Criteria</vt:lpstr>
      <vt:lpstr>Orthographic Projection</vt:lpstr>
      <vt:lpstr>PowerPoint Presentation</vt:lpstr>
      <vt:lpstr>Orthographic Drawing</vt:lpstr>
      <vt:lpstr>Isometric View</vt:lpstr>
      <vt:lpstr>Hidden Lines Dashed lines are used to define something that is underneath a solid object.</vt:lpstr>
      <vt:lpstr>Orthographic &amp; Isometric Recap</vt:lpstr>
      <vt:lpstr>The Challenge - Teamwork &amp; Work Habits</vt:lpstr>
      <vt:lpstr>PowerPoint Presentation</vt:lpstr>
      <vt:lpstr>PowerPoint Presentation</vt:lpstr>
      <vt:lpstr>The Challenge Process</vt:lpstr>
      <vt:lpstr>PowerPoint Presentation</vt:lpstr>
      <vt:lpstr>PowerPoint Presentation</vt:lpstr>
      <vt:lpstr>PowerPoint Presentation</vt:lpstr>
      <vt:lpstr>PowerPoint Presentation</vt:lpstr>
      <vt:lpstr>Examples of previous projects</vt:lpstr>
      <vt:lpstr>The Portfolio Review Template and Checklist</vt:lpstr>
      <vt:lpstr>PowerPoint Presentation</vt:lpstr>
      <vt:lpstr>MAXIMISE YOUR TEAM’S PORTFOLIO POINTS</vt:lpstr>
      <vt:lpstr>Sketching is a way of communicating ideas</vt:lpstr>
      <vt:lpstr>Sketching is a way to explore new ideas.</vt:lpstr>
      <vt:lpstr>Examples of team tasks:</vt:lpstr>
      <vt:lpstr>Identify concrete tasks and milestones</vt:lpstr>
      <vt:lpstr>What you should be doing right now</vt:lpstr>
      <vt:lpstr>Watch videos from previous Fluid Power Challenges on YouTube or Google web (“Fluid Power Challenge”)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aburger</dc:creator>
  <cp:lastModifiedBy>Ryan Hazelwood</cp:lastModifiedBy>
  <cp:revision>36</cp:revision>
  <dcterms:created xsi:type="dcterms:W3CDTF">2023-01-30T21:30:22Z</dcterms:created>
  <dcterms:modified xsi:type="dcterms:W3CDTF">2025-01-30T20:30:45Z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2023-01-30T00:00:00Z</vt:filetime>
  </property>
  <property fmtid="{D5CDD505-2E9C-101B-9397-08002B2CF9AE}" pid="5" name="Producer">
    <vt:lpwstr>Microsoft® PowerPoint® 2016</vt:lpwstr>
  </property>
</Properties>
</file>